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7.xml" ContentType="application/vnd.openxmlformats-officedocument.presentationml.tags+xml"/>
  <Override PartName="/ppt/tags/tag27.xml" ContentType="application/vnd.openxmlformats-officedocument.presentationml.tags+xml"/>
  <Override PartName="/ppt/tags/tag6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22.xml" ContentType="application/vnd.openxmlformats-officedocument.presentationml.tags+xml"/>
  <Override PartName="/docProps/app.xml" ContentType="application/vnd.openxmlformats-officedocument.extended-propertie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11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26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48" r:id="rId2"/>
  </p:sldMasterIdLst>
  <p:notesMasterIdLst>
    <p:notesMasterId r:id="rId11"/>
  </p:notesMasterIdLst>
  <p:sldIdLst>
    <p:sldId id="462" r:id="rId3"/>
    <p:sldId id="574" r:id="rId4"/>
    <p:sldId id="580" r:id="rId5"/>
    <p:sldId id="584" r:id="rId6"/>
    <p:sldId id="582" r:id="rId7"/>
    <p:sldId id="581" r:id="rId8"/>
    <p:sldId id="583" r:id="rId9"/>
    <p:sldId id="578" r:id="rId10"/>
  </p:sldIdLst>
  <p:sldSz cx="9144000" cy="6858000" type="screen4x3"/>
  <p:notesSz cx="6797675" cy="9926638"/>
  <p:custDataLst>
    <p:tags r:id="rId12"/>
  </p:custDataLst>
  <p:defaultTextStyle>
    <a:defPPr>
      <a:defRPr lang="ru-RU"/>
    </a:defPPr>
    <a:lvl1pPr marL="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744" userDrawn="1">
          <p15:clr>
            <a:srgbClr val="A4A3A4"/>
          </p15:clr>
        </p15:guide>
        <p15:guide id="5" pos="2904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нив Сергей Владимирович" initials="СС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C55"/>
    <a:srgbClr val="003B89"/>
    <a:srgbClr val="03457F"/>
    <a:srgbClr val="64CEE9"/>
    <a:srgbClr val="262626"/>
    <a:srgbClr val="E7E7E9"/>
    <a:srgbClr val="98B298"/>
    <a:srgbClr val="65A01C"/>
    <a:srgbClr val="002960"/>
    <a:srgbClr val="20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2" autoAdjust="0"/>
    <p:restoredTop sz="99771" autoAdjust="0"/>
  </p:normalViewPr>
  <p:slideViewPr>
    <p:cSldViewPr snapToGrid="0">
      <p:cViewPr>
        <p:scale>
          <a:sx n="150" d="100"/>
          <a:sy n="150" d="100"/>
        </p:scale>
        <p:origin x="-786" y="522"/>
      </p:cViewPr>
      <p:guideLst>
        <p:guide orient="horz" pos="744"/>
        <p:guide orient="horz" pos="3929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3655FA76-EAB9-4BB5-BF1F-7E991AB281DA}" type="datetimeFigureOut">
              <a:rPr lang="ru-RU" smtClean="0"/>
              <a:t>20.02.2017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9C5C0F6E-95C0-4AA5-897A-B70AE8535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5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04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EC8EBD5-F65A-44FB-BFC7-B3033BD1BC9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BEE861F-9AD3-4A4E-9222-5AEE05520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8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3679" y="262581"/>
            <a:ext cx="6784427" cy="115203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4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EC8EBD5-F65A-44FB-BFC7-B3033BD1BC9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1BEE861F-9AD3-4A4E-9222-5AEE05520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6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3679" y="262592"/>
            <a:ext cx="6784427" cy="115203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612442"/>
            <a:ext cx="7560734" cy="72529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274"/>
                </a:solidFill>
                <a:latin typeface="Calibri (Основной текст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651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2093" y="451575"/>
            <a:ext cx="7619815" cy="7236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65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41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93" y="451575"/>
            <a:ext cx="7619815" cy="72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2093" y="203863"/>
            <a:ext cx="7619815" cy="169200"/>
          </a:xfrm>
          <a:prstGeom prst="rect">
            <a:avLst/>
          </a:prstGeo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28878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50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tags" Target="../tags/tag10.xml"/><Relationship Id="rId3" Type="http://schemas.openxmlformats.org/officeDocument/2006/relationships/theme" Target="../theme/theme2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5" Type="http://schemas.openxmlformats.org/officeDocument/2006/relationships/image" Target="../media/image2.emf"/><Relationship Id="rId10" Type="http://schemas.openxmlformats.org/officeDocument/2006/relationships/tags" Target="../tags/tag7.xml"/><Relationship Id="rId4" Type="http://schemas.openxmlformats.org/officeDocument/2006/relationships/vmlDrawing" Target="../drawings/vmlDrawing1.vml"/><Relationship Id="rId9" Type="http://schemas.openxmlformats.org/officeDocument/2006/relationships/tags" Target="../tags/tag6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C:\Users\dzinovyev\Desktop\igss-bb\ppt\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4763" y="554870"/>
            <a:ext cx="9148763" cy="781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78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9" r:id="rId5"/>
    <p:sldLayoutId id="2147483761" r:id="rId6"/>
    <p:sldLayoutId id="2147483762" r:id="rId7"/>
    <p:sldLayoutId id="2147483763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2261977"/>
              </p:ext>
            </p:extLst>
          </p:nvPr>
        </p:nvGraphicFramePr>
        <p:xfrm>
          <a:off x="14" y="1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5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" y="1"/>
                        <a:ext cx="161984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45601" y="1986728"/>
            <a:ext cx="1654299" cy="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4695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5" dirty="0" smtClean="0">
                <a:solidFill>
                  <a:srgbClr val="000000"/>
                </a:solidFill>
                <a:cs typeface="Arial" pitchFamily="34" charset="0"/>
              </a:rPr>
              <a:t>Last Modified 18.10.2013 18:48 Russian Standard Time</a:t>
            </a:r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338841" y="4204702"/>
            <a:ext cx="1468351" cy="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4695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5" dirty="0" smtClean="0">
                <a:solidFill>
                  <a:srgbClr val="000000"/>
                </a:solidFill>
                <a:cs typeface="Arial" pitchFamily="34" charset="0"/>
              </a:rPr>
              <a:t>Printed 12.10.2013 04:25 Russian Standard Time</a:t>
            </a:r>
            <a:endParaRPr lang="ru-RU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1529" y="27559"/>
            <a:ext cx="689291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46956" fontAlgn="base">
              <a:spcBef>
                <a:spcPct val="0"/>
              </a:spcBef>
              <a:spcAft>
                <a:spcPct val="0"/>
              </a:spcAft>
            </a:pPr>
            <a:r>
              <a:rPr lang="ru-RU" sz="1125" dirty="0">
                <a:solidFill>
                  <a:srgbClr val="808080"/>
                </a:solidFill>
                <a:cs typeface="Arial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538" y="785580"/>
            <a:ext cx="879411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75" dirty="0" smtClean="0">
                <a:solidFill>
                  <a:srgbClr val="808080"/>
                </a:solidFill>
                <a:cs typeface="Arial" pitchFamily="34" charset="0"/>
              </a:rPr>
              <a:t>Unit of measure</a:t>
            </a:r>
          </a:p>
        </p:txBody>
      </p:sp>
      <p:grpSp>
        <p:nvGrpSpPr>
          <p:cNvPr id="12" name="McK Slide Elements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21528" y="6233238"/>
            <a:ext cx="8722841" cy="489163"/>
            <a:chOff x="75" y="3848"/>
            <a:chExt cx="5385" cy="302"/>
          </a:xfrm>
        </p:grpSpPr>
        <p:sp>
          <p:nvSpPr>
            <p:cNvPr id="13" name="McK 4. Footnote" hidden="1"/>
            <p:cNvSpPr txBox="1">
              <a:spLocks noChangeArrowheads="1"/>
            </p:cNvSpPr>
            <p:nvPr/>
          </p:nvSpPr>
          <p:spPr bwMode="auto">
            <a:xfrm>
              <a:off x="75" y="3848"/>
              <a:ext cx="5385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25" dirty="0" smtClean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1 Сноска</a:t>
              </a:r>
            </a:p>
          </p:txBody>
        </p:sp>
        <p:sp>
          <p:nvSpPr>
            <p:cNvPr id="14" name="McK 5. Source" hidden="1"/>
            <p:cNvSpPr>
              <a:spLocks noChangeArrowheads="1"/>
            </p:cNvSpPr>
            <p:nvPr/>
          </p:nvSpPr>
          <p:spPr bwMode="auto">
            <a:xfrm>
              <a:off x="75" y="4072"/>
              <a:ext cx="4323" cy="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/>
            <a:p>
              <a:pPr marL="485691" indent="-485691" defTabSz="713357" fontAlgn="base">
                <a:spcBef>
                  <a:spcPct val="0"/>
                </a:spcBef>
                <a:spcAft>
                  <a:spcPct val="0"/>
                </a:spcAft>
                <a:tabLst>
                  <a:tab pos="488225" algn="l"/>
                </a:tabLst>
              </a:pPr>
              <a:r>
                <a:rPr lang="ru-RU" sz="825" dirty="0">
                  <a:solidFill>
                    <a:srgbClr val="000000"/>
                  </a:solidFill>
                  <a:cs typeface="Arial" pitchFamily="34" charset="0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82183" y="1257191"/>
            <a:ext cx="4350892" cy="411415"/>
            <a:chOff x="915" y="776"/>
            <a:chExt cx="2686" cy="254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6"/>
              <a:ext cx="2686" cy="25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6469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75" b="1" dirty="0">
                  <a:solidFill>
                    <a:srgbClr val="000000"/>
                  </a:solidFill>
                  <a:cs typeface="Arial" pitchFamily="34" charset="0"/>
                </a:rPr>
                <a:t>Title</a:t>
              </a:r>
            </a:p>
            <a:p>
              <a:pPr defTabSz="64695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75" dirty="0">
                  <a:solidFill>
                    <a:srgbClr val="808080"/>
                  </a:solidFill>
                  <a:cs typeface="Arial" pitchFamily="34" charset="0"/>
                </a:rPr>
                <a:t>Unit of measure</a:t>
              </a:r>
            </a:p>
          </p:txBody>
        </p:sp>
      </p:grpSp>
      <p:sp>
        <p:nvSpPr>
          <p:cNvPr id="20" name="SlideLogoText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59033" y="6580731"/>
            <a:ext cx="1043555" cy="12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713357" fontAlgn="base">
              <a:spcBef>
                <a:spcPct val="0"/>
              </a:spcBef>
              <a:spcAft>
                <a:spcPct val="0"/>
              </a:spcAft>
            </a:pPr>
            <a:r>
              <a:rPr lang="en-US" sz="825" dirty="0">
                <a:solidFill>
                  <a:srgbClr val="FFFFFF"/>
                </a:solidFill>
                <a:cs typeface="Arial" pitchFamily="34" charset="0"/>
              </a:rPr>
              <a:t>McKinsey &amp; Company</a:t>
            </a:r>
          </a:p>
        </p:txBody>
      </p:sp>
      <p:sp>
        <p:nvSpPr>
          <p:cNvPr id="21" name="SlideLogoSeparator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90627" y="6534555"/>
            <a:ext cx="40892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713357" fontAlgn="base">
              <a:spcBef>
                <a:spcPct val="0"/>
              </a:spcBef>
              <a:spcAft>
                <a:spcPct val="0"/>
              </a:spcAft>
            </a:pPr>
            <a:r>
              <a:rPr lang="en-US" sz="975" dirty="0">
                <a:solidFill>
                  <a:srgbClr val="FFFFFF"/>
                </a:solidFill>
                <a:cs typeface="Arial" pitchFamily="34" charset="0"/>
              </a:rPr>
              <a:t>|</a:t>
            </a:r>
          </a:p>
        </p:txBody>
      </p:sp>
      <p:pic>
        <p:nvPicPr>
          <p:cNvPr id="19" name="Picture 3" descr="C:\Users\dzinovyev\Desktop\igss-bb\ppt\5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6035" y="213921"/>
            <a:ext cx="1328737" cy="16552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 userDrawn="1"/>
        </p:nvSpPr>
        <p:spPr>
          <a:xfrm>
            <a:off x="7390356" y="0"/>
            <a:ext cx="914400" cy="715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3" name="Нижний колонтитул 6"/>
          <p:cNvSpPr txBox="1">
            <a:spLocks/>
          </p:cNvSpPr>
          <p:nvPr userDrawn="1"/>
        </p:nvSpPr>
        <p:spPr>
          <a:xfrm>
            <a:off x="8506348" y="6521912"/>
            <a:ext cx="600075" cy="288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DINPro-Regular" pitchFamily="50" charset="0"/>
              </a:defRPr>
            </a:lvl1pPr>
          </a:lstStyle>
          <a:p>
            <a:pPr algn="r"/>
            <a:fld id="{6F2B29DB-6CCD-443A-BE36-D28E5608FA8F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 algn="r"/>
              <a:t>‹#›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8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713357" rtl="0" eaLnBrk="1" fontAlgn="base" hangingPunct="1">
        <a:spcBef>
          <a:spcPct val="0"/>
        </a:spcBef>
        <a:spcAft>
          <a:spcPct val="0"/>
        </a:spcAft>
        <a:tabLst>
          <a:tab pos="284584" algn="l"/>
        </a:tabLst>
        <a:defRPr sz="1350" b="1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2pPr>
      <a:lvl3pPr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3pPr>
      <a:lvl4pPr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4pPr>
      <a:lvl5pPr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5pPr>
      <a:lvl6pPr marL="364268"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728535"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92809"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457072" algn="l" defTabSz="713357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71335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75">
          <a:solidFill>
            <a:schemeClr val="tx1"/>
          </a:solidFill>
          <a:latin typeface="+mn-lt"/>
          <a:ea typeface="+mn-ea"/>
          <a:cs typeface="+mn-cs"/>
        </a:defRPr>
      </a:lvl1pPr>
      <a:lvl2pPr marL="154313" indent="-153047" algn="l" defTabSz="713357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275">
          <a:solidFill>
            <a:schemeClr val="tx1"/>
          </a:solidFill>
          <a:latin typeface="+mn-lt"/>
        </a:defRPr>
      </a:lvl2pPr>
      <a:lvl3pPr marL="364268" indent="-208702" algn="l" defTabSz="713357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275">
          <a:solidFill>
            <a:schemeClr val="tx1"/>
          </a:solidFill>
          <a:latin typeface="+mn-lt"/>
        </a:defRPr>
      </a:lvl3pPr>
      <a:lvl4pPr marL="489490" indent="-123950" algn="l" defTabSz="713357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275">
          <a:solidFill>
            <a:schemeClr val="tx1"/>
          </a:solidFill>
          <a:latin typeface="+mn-lt"/>
        </a:defRPr>
      </a:lvl4pPr>
      <a:lvl5pPr marL="597401" indent="-103712" algn="l" defTabSz="713357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5pPr>
      <a:lvl6pPr marL="597401" indent="-103712" algn="l" defTabSz="71335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6pPr>
      <a:lvl7pPr marL="597401" indent="-103712" algn="l" defTabSz="71335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7pPr>
      <a:lvl8pPr marL="597401" indent="-103712" algn="l" defTabSz="71335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8pPr>
      <a:lvl9pPr marL="597401" indent="-103712" algn="l" defTabSz="71335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4268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5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9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2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1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6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2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algn="l" defTabSz="72853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424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orient="horz" pos="3984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8.png"/><Relationship Id="rId5" Type="http://schemas.openxmlformats.org/officeDocument/2006/relationships/tags" Target="../tags/tag16.xml"/><Relationship Id="rId1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4.png"/><Relationship Id="rId5" Type="http://schemas.openxmlformats.org/officeDocument/2006/relationships/tags" Target="../tags/tag21.xml"/><Relationship Id="rId10" Type="http://schemas.openxmlformats.org/officeDocument/2006/relationships/image" Target="../media/image23.png"/><Relationship Id="rId4" Type="http://schemas.openxmlformats.org/officeDocument/2006/relationships/tags" Target="../tags/tag20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4.xml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7.wmf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0.png"/><Relationship Id="rId4" Type="http://schemas.openxmlformats.org/officeDocument/2006/relationships/tags" Target="../tags/tag25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4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2.png"/><Relationship Id="rId5" Type="http://schemas.openxmlformats.org/officeDocument/2006/relationships/tags" Target="../tags/tag30.xml"/><Relationship Id="rId10" Type="http://schemas.openxmlformats.org/officeDocument/2006/relationships/image" Target="../media/image14.png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6.xml"/><Relationship Id="rId7" Type="http://schemas.openxmlformats.org/officeDocument/2006/relationships/image" Target="../media/image1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8.png"/><Relationship Id="rId5" Type="http://schemas.openxmlformats.org/officeDocument/2006/relationships/tags" Target="../tags/tag38.xml"/><Relationship Id="rId10" Type="http://schemas.openxmlformats.org/officeDocument/2006/relationships/image" Target="../media/image37.png"/><Relationship Id="rId4" Type="http://schemas.openxmlformats.org/officeDocument/2006/relationships/tags" Target="../tags/tag37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/>
          <p:cNvSpPr txBox="1">
            <a:spLocks noChangeArrowheads="1"/>
          </p:cNvSpPr>
          <p:nvPr/>
        </p:nvSpPr>
        <p:spPr bwMode="gray">
          <a:xfrm>
            <a:off x="472476" y="2088240"/>
            <a:ext cx="598263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0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zh-CN" sz="2400" dirty="0" smtClean="0">
                <a:solidFill>
                  <a:srgbClr val="004B8D"/>
                </a:solidFill>
                <a:latin typeface="+mn-lt"/>
                <a:ea typeface="SimSun" pitchFamily="2" charset="-122"/>
              </a:rPr>
              <a:t>Внедрение фабрики идей в  </a:t>
            </a:r>
          </a:p>
          <a:p>
            <a:pPr eaLnBrk="1" hangingPunct="1"/>
            <a:r>
              <a:rPr lang="ru-RU" altLang="zh-CN" sz="2400" dirty="0" smtClean="0">
                <a:solidFill>
                  <a:srgbClr val="004B8D"/>
                </a:solidFill>
                <a:latin typeface="+mn-lt"/>
                <a:ea typeface="SimSun" pitchFamily="2" charset="-122"/>
              </a:rPr>
              <a:t>Группе компаний Геотек</a:t>
            </a:r>
            <a:endParaRPr lang="en-US" altLang="zh-CN" sz="2400" dirty="0">
              <a:solidFill>
                <a:srgbClr val="004B8D"/>
              </a:solidFill>
              <a:latin typeface="+mn-lt"/>
              <a:ea typeface="SimSun" pitchFamily="2" charset="-122"/>
            </a:endParaRPr>
          </a:p>
          <a:p>
            <a:pPr eaLnBrk="1" hangingPunct="1"/>
            <a:endParaRPr lang="ru-RU" altLang="zh-CN" sz="3300" dirty="0" smtClean="0">
              <a:solidFill>
                <a:srgbClr val="004B8D"/>
              </a:solidFill>
              <a:latin typeface="+mn-lt"/>
              <a:ea typeface="SimSun" pitchFamily="2" charset="-122"/>
            </a:endParaRPr>
          </a:p>
          <a:p>
            <a:pPr eaLnBrk="1" hangingPunct="1"/>
            <a:endParaRPr lang="ru-RU" altLang="zh-CN" sz="3300" dirty="0">
              <a:solidFill>
                <a:srgbClr val="004B8D"/>
              </a:solidFill>
              <a:latin typeface="+mn-lt"/>
              <a:ea typeface="SimSun" pitchFamily="2" charset="-122"/>
            </a:endParaRPr>
          </a:p>
          <a:p>
            <a:pPr eaLnBrk="1" hangingPunct="1"/>
            <a:endParaRPr lang="ru-RU" altLang="zh-CN" sz="3300" dirty="0" smtClean="0">
              <a:solidFill>
                <a:srgbClr val="004B8D"/>
              </a:solidFill>
              <a:latin typeface="+mn-lt"/>
              <a:ea typeface="SimSun" pitchFamily="2" charset="-122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60" y="4715455"/>
            <a:ext cx="20097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18" y="4672591"/>
            <a:ext cx="2047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5" y="5617852"/>
            <a:ext cx="952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84" y="1957615"/>
            <a:ext cx="2800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3" y="2851548"/>
            <a:ext cx="952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3"/>
          <a:stretch/>
        </p:blipFill>
        <p:spPr bwMode="auto">
          <a:xfrm>
            <a:off x="4223343" y="3799284"/>
            <a:ext cx="933450" cy="93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8" y="5620068"/>
            <a:ext cx="990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b="50136"/>
          <a:stretch/>
        </p:blipFill>
        <p:spPr bwMode="auto">
          <a:xfrm>
            <a:off x="6088027" y="4724957"/>
            <a:ext cx="933450" cy="91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572501" y="6342857"/>
            <a:ext cx="447675" cy="306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5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План-график первого этапа внедрения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" y="2811690"/>
            <a:ext cx="8081010" cy="382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601820" y="2528965"/>
            <a:ext cx="7898766" cy="434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560185" y="1641590"/>
            <a:ext cx="4000635" cy="812245"/>
          </a:xfrm>
          <a:prstGeom prst="rect">
            <a:avLst/>
          </a:prstGeom>
          <a:solidFill>
            <a:srgbClr val="0345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Внесение на сетевой ресурс предложения в рамках </a:t>
            </a:r>
          </a:p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Фабрики идей 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(Основной текст)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2" y="4716850"/>
            <a:ext cx="2439242" cy="19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1145849"/>
            <a:ext cx="641288" cy="15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20" y="1149915"/>
            <a:ext cx="641288" cy="15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08" y="1145849"/>
            <a:ext cx="641288" cy="158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Пример инициативы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7174" y="3489007"/>
            <a:ext cx="1207712" cy="503329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800" b="1" dirty="0" smtClean="0">
                <a:solidFill>
                  <a:srgbClr val="002960"/>
                </a:solidFill>
                <a:latin typeface="Calibri (Основной текст)"/>
              </a:rPr>
              <a:t>1. Предложение повторяется</a:t>
            </a:r>
            <a:endParaRPr lang="ru-RU" sz="8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39412" y="2468401"/>
            <a:ext cx="7898766" cy="434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88477" y="1497330"/>
            <a:ext cx="4000635" cy="926858"/>
          </a:xfrm>
          <a:prstGeom prst="rect">
            <a:avLst/>
          </a:prstGeom>
          <a:solidFill>
            <a:srgbClr val="0345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Проведение администратором сетевого ресурса предварительного  отбора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(Основной текст)"/>
            </a:endParaRPr>
          </a:p>
        </p:txBody>
      </p:sp>
      <p:sp>
        <p:nvSpPr>
          <p:cNvPr id="20" name="Rectangle 97"/>
          <p:cNvSpPr/>
          <p:nvPr/>
        </p:nvSpPr>
        <p:spPr>
          <a:xfrm>
            <a:off x="1630407" y="2971023"/>
            <a:ext cx="7227843" cy="214835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000" b="1" kern="0" dirty="0" smtClean="0">
                <a:solidFill>
                  <a:srgbClr val="002960"/>
                </a:solidFill>
              </a:rPr>
              <a:t>Поступившие предложения в рамках Фабрики идей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21" name="Rectangle 97"/>
          <p:cNvSpPr/>
          <p:nvPr/>
        </p:nvSpPr>
        <p:spPr>
          <a:xfrm>
            <a:off x="372812" y="6169934"/>
            <a:ext cx="8485437" cy="520426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lvl="2" algn="ctr" defTabSz="914400" eaLnBrk="0" fontAlgn="base" hangingPunct="0">
              <a:spcAft>
                <a:spcPct val="0"/>
              </a:spcAft>
              <a:buSzPct val="100000"/>
              <a:defRPr/>
            </a:pPr>
            <a:r>
              <a:rPr lang="ru-RU" sz="1400" b="1" kern="0" dirty="0" smtClean="0">
                <a:solidFill>
                  <a:srgbClr val="002960"/>
                </a:solidFill>
              </a:rPr>
              <a:t>Предложения прошедшие предварительный отбор </a:t>
            </a:r>
          </a:p>
          <a:p>
            <a:pPr marL="0" lvl="2" algn="ctr" defTabSz="914400" eaLnBrk="0" fontAlgn="base" hangingPunct="0">
              <a:spcAft>
                <a:spcPct val="0"/>
              </a:spcAft>
              <a:buSzPct val="100000"/>
              <a:defRPr/>
            </a:pPr>
            <a:r>
              <a:rPr lang="ru-RU" sz="1400" b="1" kern="0" dirty="0" smtClean="0">
                <a:solidFill>
                  <a:srgbClr val="002960"/>
                </a:solidFill>
              </a:rPr>
              <a:t>допускаются до проведения экспертной оценки 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5857035"/>
            <a:ext cx="660735" cy="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трелка вниз 34"/>
          <p:cNvSpPr/>
          <p:nvPr/>
        </p:nvSpPr>
        <p:spPr>
          <a:xfrm>
            <a:off x="1899921" y="5962650"/>
            <a:ext cx="6324600" cy="159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4" y="1398208"/>
            <a:ext cx="1689929" cy="12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07" y="3226701"/>
            <a:ext cx="1710608" cy="26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74" y="3226700"/>
            <a:ext cx="560473" cy="5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08" y="3235315"/>
            <a:ext cx="1693379" cy="265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14" y="3239081"/>
            <a:ext cx="560473" cy="5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27" y="3228468"/>
            <a:ext cx="1705120" cy="266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10" y="3226700"/>
            <a:ext cx="506207" cy="52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42" y="3239557"/>
            <a:ext cx="1712036" cy="266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521" y="3204885"/>
            <a:ext cx="560473" cy="5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97"/>
          <p:cNvSpPr/>
          <p:nvPr/>
        </p:nvSpPr>
        <p:spPr>
          <a:xfrm>
            <a:off x="327174" y="2979978"/>
            <a:ext cx="1207711" cy="449814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</a:rPr>
              <a:t>Критерии отбора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5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27174" y="4068185"/>
            <a:ext cx="1207712" cy="503329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800" b="1" dirty="0">
                <a:solidFill>
                  <a:srgbClr val="002960"/>
                </a:solidFill>
                <a:latin typeface="Calibri (Основной текст)"/>
              </a:rPr>
              <a:t>2</a:t>
            </a:r>
            <a:r>
              <a:rPr lang="ru-RU" sz="800" b="1" dirty="0" smtClean="0">
                <a:solidFill>
                  <a:srgbClr val="002960"/>
                </a:solidFill>
                <a:latin typeface="Calibri (Основной текст)"/>
              </a:rPr>
              <a:t>. Предложение не имеет смысловой нагрузки </a:t>
            </a:r>
            <a:endParaRPr lang="ru-RU" sz="8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5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37186" y="4656014"/>
            <a:ext cx="1197699" cy="503329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800" b="1" dirty="0">
                <a:solidFill>
                  <a:srgbClr val="002960"/>
                </a:solidFill>
                <a:latin typeface="Calibri (Основной текст)"/>
              </a:rPr>
              <a:t>3</a:t>
            </a:r>
            <a:r>
              <a:rPr lang="ru-RU" sz="800" b="1" dirty="0" smtClean="0">
                <a:solidFill>
                  <a:srgbClr val="002960"/>
                </a:solidFill>
                <a:latin typeface="Calibri (Основной текст)"/>
              </a:rPr>
              <a:t>. Предложение является претензией </a:t>
            </a:r>
            <a:endParaRPr lang="ru-RU" sz="8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5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7187" y="5219350"/>
            <a:ext cx="1197698" cy="503329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r>
              <a:rPr lang="ru-RU" sz="800" b="1" dirty="0" smtClean="0">
                <a:solidFill>
                  <a:srgbClr val="002960"/>
                </a:solidFill>
                <a:latin typeface="Calibri (Основной текст)"/>
              </a:rPr>
              <a:t>4. Предложение имеет нецензурные высказывания</a:t>
            </a:r>
            <a:endParaRPr lang="ru-RU" sz="8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" y="1292523"/>
            <a:ext cx="1698146" cy="133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0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Пример инициативы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7174" y="3489006"/>
            <a:ext cx="1207712" cy="1729799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Поступившие предложения от трех сейсморазведочных партий</a:t>
            </a:r>
            <a:endParaRPr lang="ru-RU" sz="105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39412" y="2468401"/>
            <a:ext cx="7898766" cy="434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88477" y="1497330"/>
            <a:ext cx="4000635" cy="926858"/>
          </a:xfrm>
          <a:prstGeom prst="rect">
            <a:avLst/>
          </a:prstGeom>
          <a:solidFill>
            <a:srgbClr val="0345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Полученные идеи от работников сейсморазведочных партий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(Основной текст)"/>
            </a:endParaRPr>
          </a:p>
        </p:txBody>
      </p:sp>
      <p:sp>
        <p:nvSpPr>
          <p:cNvPr id="20" name="Rectangle 97"/>
          <p:cNvSpPr/>
          <p:nvPr/>
        </p:nvSpPr>
        <p:spPr>
          <a:xfrm>
            <a:off x="1630407" y="2971023"/>
            <a:ext cx="7227843" cy="214835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000" b="1" kern="0" dirty="0" smtClean="0">
                <a:solidFill>
                  <a:srgbClr val="002960"/>
                </a:solidFill>
              </a:rPr>
              <a:t>Распределение предложений по категориям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21" name="Rectangle 97"/>
          <p:cNvSpPr/>
          <p:nvPr/>
        </p:nvSpPr>
        <p:spPr>
          <a:xfrm>
            <a:off x="372813" y="6169934"/>
            <a:ext cx="8485437" cy="520426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lvl="2" algn="ctr" defTabSz="914400" eaLnBrk="0" fontAlgn="base" hangingPunct="0">
              <a:spcAft>
                <a:spcPct val="0"/>
              </a:spcAft>
              <a:buSzPct val="100000"/>
              <a:defRPr/>
            </a:pPr>
            <a:r>
              <a:rPr lang="ru-RU" sz="1200" b="1" dirty="0" smtClean="0">
                <a:solidFill>
                  <a:srgbClr val="003B89"/>
                </a:solidFill>
              </a:rPr>
              <a:t>Наибольшее </a:t>
            </a:r>
            <a:r>
              <a:rPr lang="ru-RU" sz="1200" b="1" dirty="0">
                <a:solidFill>
                  <a:srgbClr val="003B89"/>
                </a:solidFill>
              </a:rPr>
              <a:t>количество предложений </a:t>
            </a:r>
            <a:r>
              <a:rPr lang="ru-RU" sz="1200" b="1" dirty="0" smtClean="0">
                <a:solidFill>
                  <a:srgbClr val="003B89"/>
                </a:solidFill>
              </a:rPr>
              <a:t> получила к</a:t>
            </a:r>
            <a:r>
              <a:rPr lang="ru-RU" sz="1200" b="1" kern="0" dirty="0" smtClean="0">
                <a:solidFill>
                  <a:srgbClr val="003B89"/>
                </a:solidFill>
              </a:rPr>
              <a:t>а</a:t>
            </a:r>
            <a:r>
              <a:rPr lang="ru-RU" sz="1200" b="1" kern="0" noProof="0" dirty="0" err="1" smtClean="0">
                <a:solidFill>
                  <a:srgbClr val="003B89"/>
                </a:solidFill>
              </a:rPr>
              <a:t>тегория</a:t>
            </a:r>
            <a:r>
              <a:rPr lang="ru-RU" sz="1200" b="1" kern="0" noProof="0" dirty="0" smtClean="0">
                <a:solidFill>
                  <a:srgbClr val="003B89"/>
                </a:solidFill>
              </a:rPr>
              <a:t>: </a:t>
            </a:r>
          </a:p>
          <a:p>
            <a:pPr marL="0" lvl="2" algn="ctr" defTabSz="914400" eaLnBrk="0" fontAlgn="base" hangingPunct="0">
              <a:spcAft>
                <a:spcPct val="0"/>
              </a:spcAft>
              <a:buSzPct val="100000"/>
              <a:defRPr/>
            </a:pPr>
            <a:r>
              <a:rPr lang="ru-RU" sz="1200" b="1" kern="0" noProof="0" dirty="0" smtClean="0">
                <a:solidFill>
                  <a:srgbClr val="003B89"/>
                </a:solidFill>
              </a:rPr>
              <a:t>«Улучшение </a:t>
            </a:r>
            <a:r>
              <a:rPr lang="ru-RU" sz="1200" b="1" dirty="0">
                <a:solidFill>
                  <a:srgbClr val="003B89"/>
                </a:solidFill>
              </a:rPr>
              <a:t>производственной и технической </a:t>
            </a:r>
            <a:r>
              <a:rPr lang="ru-RU" sz="1200" b="1" dirty="0" smtClean="0">
                <a:solidFill>
                  <a:srgbClr val="003B89"/>
                </a:solidFill>
              </a:rPr>
              <a:t>базы»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5857035"/>
            <a:ext cx="660735" cy="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трелка вниз 34"/>
          <p:cNvSpPr/>
          <p:nvPr/>
        </p:nvSpPr>
        <p:spPr>
          <a:xfrm>
            <a:off x="1899921" y="5962650"/>
            <a:ext cx="6324600" cy="159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Rectangle 97"/>
          <p:cNvSpPr/>
          <p:nvPr/>
        </p:nvSpPr>
        <p:spPr>
          <a:xfrm>
            <a:off x="327174" y="2979978"/>
            <a:ext cx="1207711" cy="449814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</a:rPr>
              <a:t>Идеи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5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5549" y="5353706"/>
            <a:ext cx="8539958" cy="503329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endParaRPr lang="ru-RU" sz="8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" y="1292523"/>
            <a:ext cx="1698146" cy="133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0046" y="4380476"/>
            <a:ext cx="5940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3B89"/>
                </a:solidFill>
              </a:rPr>
              <a:t>При </a:t>
            </a:r>
            <a:r>
              <a:rPr lang="ru-RU" sz="1200" b="1" dirty="0">
                <a:solidFill>
                  <a:srgbClr val="003B89"/>
                </a:solidFill>
              </a:rPr>
              <a:t>распределении предложений по категориям, получилось следующее: </a:t>
            </a:r>
          </a:p>
          <a:p>
            <a:r>
              <a:rPr lang="ru-RU" sz="1200" b="1" i="1" u="sng" dirty="0">
                <a:solidFill>
                  <a:srgbClr val="003B89"/>
                </a:solidFill>
              </a:rPr>
              <a:t>1</a:t>
            </a:r>
            <a:r>
              <a:rPr lang="en-US" sz="1200" b="1" i="1" u="sng" dirty="0" smtClean="0">
                <a:solidFill>
                  <a:srgbClr val="003B89"/>
                </a:solidFill>
              </a:rPr>
              <a:t>.</a:t>
            </a:r>
            <a:r>
              <a:rPr lang="en-US" sz="1200" i="1" u="sng" dirty="0" smtClean="0">
                <a:solidFill>
                  <a:srgbClr val="003B89"/>
                </a:solidFill>
              </a:rPr>
              <a:t> </a:t>
            </a:r>
            <a:r>
              <a:rPr lang="ru-RU" sz="1200" i="1" u="sng" dirty="0">
                <a:solidFill>
                  <a:srgbClr val="003B89"/>
                </a:solidFill>
              </a:rPr>
              <a:t>Улучшение производственной и технической базы </a:t>
            </a:r>
            <a:r>
              <a:rPr lang="ru-RU" sz="1200" i="1" dirty="0" smtClean="0">
                <a:solidFill>
                  <a:srgbClr val="003B89"/>
                </a:solidFill>
              </a:rPr>
              <a:t>– 	 </a:t>
            </a:r>
            <a:r>
              <a:rPr lang="ru-RU" sz="1200" b="1" i="1" dirty="0" smtClean="0">
                <a:solidFill>
                  <a:srgbClr val="FF0000"/>
                </a:solidFill>
              </a:rPr>
              <a:t>13</a:t>
            </a:r>
            <a:r>
              <a:rPr lang="ru-RU" sz="1200" i="1" dirty="0" smtClean="0">
                <a:solidFill>
                  <a:srgbClr val="003B89"/>
                </a:solidFill>
              </a:rPr>
              <a:t> </a:t>
            </a:r>
            <a:r>
              <a:rPr lang="ru-RU" sz="1200" i="1" dirty="0">
                <a:solidFill>
                  <a:srgbClr val="003B89"/>
                </a:solidFill>
              </a:rPr>
              <a:t>предложений</a:t>
            </a:r>
            <a:r>
              <a:rPr lang="ru-RU" sz="1200" i="1" dirty="0" smtClean="0">
                <a:solidFill>
                  <a:srgbClr val="003B89"/>
                </a:solidFill>
              </a:rPr>
              <a:t>;</a:t>
            </a:r>
            <a:r>
              <a:rPr lang="ru-RU" sz="1200" i="1" u="sng" dirty="0" smtClean="0">
                <a:solidFill>
                  <a:srgbClr val="003B89"/>
                </a:solidFill>
              </a:rPr>
              <a:t> </a:t>
            </a:r>
            <a:endParaRPr lang="ru-RU" sz="1200" dirty="0">
              <a:solidFill>
                <a:srgbClr val="003B89"/>
              </a:solidFill>
            </a:endParaRPr>
          </a:p>
          <a:p>
            <a:r>
              <a:rPr lang="ru-RU" sz="1200" b="1" i="1" u="sng" dirty="0">
                <a:solidFill>
                  <a:srgbClr val="003B89"/>
                </a:solidFill>
              </a:rPr>
              <a:t>2</a:t>
            </a:r>
            <a:r>
              <a:rPr lang="en-US" sz="1200" b="1" i="1" u="sng" dirty="0" smtClean="0">
                <a:solidFill>
                  <a:srgbClr val="003B89"/>
                </a:solidFill>
              </a:rPr>
              <a:t>.</a:t>
            </a:r>
            <a:r>
              <a:rPr lang="en-US" sz="1200" i="1" u="sng" dirty="0" smtClean="0">
                <a:solidFill>
                  <a:srgbClr val="003B89"/>
                </a:solidFill>
              </a:rPr>
              <a:t> </a:t>
            </a:r>
            <a:r>
              <a:rPr lang="ru-RU" sz="1200" i="1" u="sng" dirty="0" smtClean="0">
                <a:solidFill>
                  <a:srgbClr val="003B89"/>
                </a:solidFill>
              </a:rPr>
              <a:t>Применение </a:t>
            </a:r>
            <a:r>
              <a:rPr lang="ru-RU" sz="1200" i="1" u="sng" dirty="0">
                <a:solidFill>
                  <a:srgbClr val="003B89"/>
                </a:solidFill>
              </a:rPr>
              <a:t>новых технологий и методов производства работ </a:t>
            </a:r>
            <a:r>
              <a:rPr lang="ru-RU" sz="1200" i="1" dirty="0">
                <a:solidFill>
                  <a:srgbClr val="003B89"/>
                </a:solidFill>
              </a:rPr>
              <a:t>– </a:t>
            </a:r>
            <a:r>
              <a:rPr lang="ru-RU" sz="1200" i="1" dirty="0" smtClean="0">
                <a:solidFill>
                  <a:srgbClr val="003B89"/>
                </a:solidFill>
              </a:rPr>
              <a:t>   </a:t>
            </a:r>
            <a:r>
              <a:rPr lang="ru-RU" sz="1200" b="1" i="1" dirty="0" smtClean="0">
                <a:solidFill>
                  <a:srgbClr val="FF0000"/>
                </a:solidFill>
              </a:rPr>
              <a:t>8</a:t>
            </a:r>
            <a:r>
              <a:rPr lang="ru-RU" sz="1200" b="1" i="1" dirty="0" smtClean="0">
                <a:solidFill>
                  <a:srgbClr val="003B89"/>
                </a:solidFill>
              </a:rPr>
              <a:t> </a:t>
            </a:r>
            <a:r>
              <a:rPr lang="ru-RU" sz="1200" i="1" dirty="0" smtClean="0">
                <a:solidFill>
                  <a:srgbClr val="003B89"/>
                </a:solidFill>
              </a:rPr>
              <a:t>предложений</a:t>
            </a:r>
            <a:r>
              <a:rPr lang="ru-RU" sz="1200" i="1" dirty="0"/>
              <a:t>;</a:t>
            </a:r>
            <a:endParaRPr lang="ru-RU" sz="1200" dirty="0"/>
          </a:p>
          <a:p>
            <a:pPr lvl="0"/>
            <a:r>
              <a:rPr lang="ru-RU" sz="1200" b="1" i="1" u="sng" dirty="0">
                <a:solidFill>
                  <a:srgbClr val="003B89"/>
                </a:solidFill>
              </a:rPr>
              <a:t>3</a:t>
            </a:r>
            <a:r>
              <a:rPr lang="en-US" sz="1200" b="1" u="sng" dirty="0" smtClean="0">
                <a:solidFill>
                  <a:srgbClr val="003B89"/>
                </a:solidFill>
              </a:rPr>
              <a:t>.</a:t>
            </a:r>
            <a:r>
              <a:rPr lang="en-US" sz="1200" u="sng" dirty="0" smtClean="0">
                <a:solidFill>
                  <a:srgbClr val="003B89"/>
                </a:solidFill>
              </a:rPr>
              <a:t> </a:t>
            </a:r>
            <a:r>
              <a:rPr lang="ru-RU" sz="1200" u="sng" dirty="0" smtClean="0">
                <a:solidFill>
                  <a:srgbClr val="003B89"/>
                </a:solidFill>
              </a:rPr>
              <a:t> </a:t>
            </a:r>
            <a:r>
              <a:rPr lang="ru-RU" sz="1200" i="1" u="sng" dirty="0">
                <a:solidFill>
                  <a:srgbClr val="003B89"/>
                </a:solidFill>
              </a:rPr>
              <a:t>Улучшение </a:t>
            </a:r>
            <a:r>
              <a:rPr lang="ru-RU" sz="1200" i="1" u="sng" dirty="0">
                <a:solidFill>
                  <a:srgbClr val="003B89"/>
                </a:solidFill>
              </a:rPr>
              <a:t>социальных и бытовых условий, работа с персоналом – </a:t>
            </a:r>
            <a:r>
              <a:rPr lang="ru-RU" sz="1200" b="1" i="1" u="sng" dirty="0">
                <a:solidFill>
                  <a:srgbClr val="FF0000"/>
                </a:solidFill>
              </a:rPr>
              <a:t>4</a:t>
            </a:r>
            <a:r>
              <a:rPr lang="ru-RU" sz="1200" i="1" u="sng" dirty="0">
                <a:solidFill>
                  <a:srgbClr val="003B89"/>
                </a:solidFill>
              </a:rPr>
              <a:t> </a:t>
            </a:r>
            <a:r>
              <a:rPr lang="ru-RU" sz="1200" i="1" u="sng" dirty="0" smtClean="0">
                <a:solidFill>
                  <a:srgbClr val="003B89"/>
                </a:solidFill>
              </a:rPr>
              <a:t>предложения.</a:t>
            </a:r>
            <a:endParaRPr lang="ru-RU" sz="1200" i="1" u="sng" dirty="0">
              <a:solidFill>
                <a:srgbClr val="003B89"/>
              </a:solidFill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07" y="3260049"/>
            <a:ext cx="617253" cy="9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19" y="3461104"/>
            <a:ext cx="709785" cy="111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14" y="3656849"/>
            <a:ext cx="826141" cy="128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60" y="3861379"/>
            <a:ext cx="872386" cy="135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555544" y="3208761"/>
            <a:ext cx="2295856" cy="3993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1050" b="1" dirty="0" smtClean="0">
                <a:solidFill>
                  <a:srgbClr val="003B89"/>
                </a:solidFill>
                <a:latin typeface="Calibri (Основной текст)"/>
              </a:rPr>
              <a:t>Поступило </a:t>
            </a:r>
            <a:r>
              <a:rPr lang="ru-RU" sz="1200" b="1" dirty="0" smtClean="0">
                <a:solidFill>
                  <a:srgbClr val="FF0000"/>
                </a:solidFill>
                <a:latin typeface="Calibri (Основной текст)"/>
              </a:rPr>
              <a:t>25-ть</a:t>
            </a:r>
            <a:r>
              <a:rPr lang="ru-RU" sz="1050" b="1" dirty="0" smtClean="0">
                <a:solidFill>
                  <a:srgbClr val="003B89"/>
                </a:solidFill>
                <a:latin typeface="Calibri (Основной текст)"/>
              </a:rPr>
              <a:t> предложений</a:t>
            </a:r>
            <a:endParaRPr lang="ru-RU" sz="1050" b="1" dirty="0">
              <a:solidFill>
                <a:srgbClr val="003B89"/>
              </a:solidFill>
              <a:latin typeface="Calibri (Основной текст)"/>
            </a:endParaRPr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195228" y="3687236"/>
            <a:ext cx="3575254" cy="6607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1050" b="1" dirty="0">
                <a:solidFill>
                  <a:srgbClr val="003B89"/>
                </a:solidFill>
              </a:rPr>
              <a:t>СП-12 ТНГФ – 2 (два) предложения.</a:t>
            </a:r>
          </a:p>
          <a:p>
            <a:pPr lvl="0"/>
            <a:r>
              <a:rPr lang="ru-RU" sz="1050" b="1" dirty="0" smtClean="0">
                <a:solidFill>
                  <a:srgbClr val="003B89"/>
                </a:solidFill>
              </a:rPr>
              <a:t>СП-150 </a:t>
            </a:r>
            <a:r>
              <a:rPr lang="ru-RU" sz="1050" b="1" dirty="0">
                <a:solidFill>
                  <a:srgbClr val="003B89"/>
                </a:solidFill>
              </a:rPr>
              <a:t>ЯГФВ – </a:t>
            </a:r>
            <a:r>
              <a:rPr lang="ru-RU" sz="1050" b="1" dirty="0" smtClean="0">
                <a:solidFill>
                  <a:srgbClr val="003B89"/>
                </a:solidFill>
              </a:rPr>
              <a:t>7 </a:t>
            </a:r>
            <a:r>
              <a:rPr lang="ru-RU" sz="1050" b="1" dirty="0">
                <a:solidFill>
                  <a:srgbClr val="003B89"/>
                </a:solidFill>
              </a:rPr>
              <a:t>(семь) предложений;</a:t>
            </a:r>
          </a:p>
          <a:p>
            <a:pPr lvl="0"/>
            <a:r>
              <a:rPr lang="ru-RU" sz="1050" b="1" dirty="0">
                <a:solidFill>
                  <a:srgbClr val="003B89"/>
                </a:solidFill>
              </a:rPr>
              <a:t>СП-2Я ВГК – </a:t>
            </a:r>
            <a:r>
              <a:rPr lang="ru-RU" sz="1050" b="1" dirty="0" smtClean="0">
                <a:solidFill>
                  <a:srgbClr val="003B89"/>
                </a:solidFill>
              </a:rPr>
              <a:t>16 (шестнадцать) </a:t>
            </a:r>
            <a:r>
              <a:rPr lang="ru-RU" sz="1050" b="1" dirty="0">
                <a:solidFill>
                  <a:srgbClr val="003B89"/>
                </a:solidFill>
              </a:rPr>
              <a:t>предложений</a:t>
            </a:r>
            <a:r>
              <a:rPr lang="ru-RU" sz="1050" b="1" dirty="0" smtClean="0">
                <a:solidFill>
                  <a:srgbClr val="003B89"/>
                </a:solidFill>
              </a:rPr>
              <a:t>;</a:t>
            </a:r>
            <a:endParaRPr lang="ru-RU" sz="1050" b="1" dirty="0">
              <a:solidFill>
                <a:srgbClr val="003B89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3416907" y="3540114"/>
            <a:ext cx="2397243" cy="200556"/>
          </a:xfrm>
          <a:prstGeom prst="downArrow">
            <a:avLst/>
          </a:prstGeom>
          <a:solidFill>
            <a:srgbClr val="DADC55"/>
          </a:solidFill>
          <a:ln w="6350">
            <a:solidFill>
              <a:srgbClr val="DADC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82" y="3230790"/>
            <a:ext cx="1238838" cy="1261178"/>
          </a:xfrm>
          <a:prstGeom prst="rect">
            <a:avLst/>
          </a:prstGeom>
          <a:solidFill>
            <a:srgbClr val="DADC55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7678135" y="3584379"/>
            <a:ext cx="382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13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78135" y="3232981"/>
            <a:ext cx="382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25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76535" y="3726027"/>
            <a:ext cx="382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455694" y="3836933"/>
            <a:ext cx="382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4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Пример инициативы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339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6" y="2936859"/>
            <a:ext cx="934243" cy="8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3" y="3915224"/>
            <a:ext cx="934243" cy="8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41165" y="3376429"/>
            <a:ext cx="906470" cy="388620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200" b="1" dirty="0" smtClean="0">
                <a:solidFill>
                  <a:srgbClr val="002960"/>
                </a:solidFill>
                <a:latin typeface="Calibri (Основной текст)"/>
              </a:rPr>
              <a:t>Эксперт</a:t>
            </a:r>
            <a:endParaRPr lang="ru-RU" sz="12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341165" y="4354296"/>
            <a:ext cx="906470" cy="388620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200" b="1" dirty="0" smtClean="0">
                <a:solidFill>
                  <a:srgbClr val="002960"/>
                </a:solidFill>
                <a:latin typeface="Calibri (Основной текст)"/>
              </a:rPr>
              <a:t>Эксперт</a:t>
            </a:r>
            <a:endParaRPr lang="ru-RU" sz="12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1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" y="4894938"/>
            <a:ext cx="934243" cy="8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341166" y="5323361"/>
            <a:ext cx="906469" cy="388620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200" b="1" dirty="0" smtClean="0">
                <a:solidFill>
                  <a:srgbClr val="002960"/>
                </a:solidFill>
                <a:latin typeface="Calibri (Основной текст)"/>
              </a:rPr>
              <a:t>Эксперт</a:t>
            </a:r>
            <a:endParaRPr lang="ru-RU" sz="12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cxnSp>
        <p:nvCxnSpPr>
          <p:cNvPr id="13" name="Straight Arrow Connector 86"/>
          <p:cNvCxnSpPr/>
          <p:nvPr/>
        </p:nvCxnSpPr>
        <p:spPr>
          <a:xfrm>
            <a:off x="3371360" y="3619480"/>
            <a:ext cx="482822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86"/>
          <p:cNvCxnSpPr/>
          <p:nvPr/>
        </p:nvCxnSpPr>
        <p:spPr>
          <a:xfrm>
            <a:off x="3854182" y="4621660"/>
            <a:ext cx="482822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86"/>
          <p:cNvCxnSpPr/>
          <p:nvPr/>
        </p:nvCxnSpPr>
        <p:spPr>
          <a:xfrm>
            <a:off x="1738128" y="5025566"/>
            <a:ext cx="482822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539412" y="2468401"/>
            <a:ext cx="7898766" cy="434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88477" y="1497330"/>
            <a:ext cx="4000635" cy="926858"/>
          </a:xfrm>
          <a:prstGeom prst="rect">
            <a:avLst/>
          </a:prstGeom>
          <a:solidFill>
            <a:srgbClr val="0345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Проведение на сетевом ресурсе экспертизы поступившего предложения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(Основной текст)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4924"/>
              </p:ext>
            </p:extLst>
          </p:nvPr>
        </p:nvGraphicFramePr>
        <p:xfrm>
          <a:off x="2326819" y="3221187"/>
          <a:ext cx="6535471" cy="256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55"/>
                <a:gridCol w="1543876"/>
                <a:gridCol w="1012371"/>
                <a:gridCol w="808265"/>
                <a:gridCol w="888126"/>
                <a:gridCol w="933639"/>
                <a:gridCol w="9336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/>
                        <a:t>№ п/п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/>
                        <a:t>Критерии</a:t>
                      </a:r>
                      <a:endParaRPr lang="ru-RU" sz="10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rgbClr val="DADC55"/>
                          </a:solidFill>
                        </a:rPr>
                        <a:t>«0»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баллов</a:t>
                      </a:r>
                      <a:endParaRPr lang="ru-RU" sz="1050" baseline="0" dirty="0">
                        <a:solidFill>
                          <a:srgbClr val="DADC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rgbClr val="DADC55"/>
                          </a:solidFill>
                        </a:rPr>
                        <a:t>«1»</a:t>
                      </a:r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балл</a:t>
                      </a:r>
                      <a:endParaRPr lang="ru-RU" sz="1050" baseline="0" dirty="0">
                        <a:solidFill>
                          <a:srgbClr val="DADC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rgbClr val="DADC55"/>
                          </a:solidFill>
                        </a:rPr>
                        <a:t>«2»</a:t>
                      </a:r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балла</a:t>
                      </a:r>
                      <a:endParaRPr lang="ru-RU" sz="1050" baseline="0" dirty="0">
                        <a:solidFill>
                          <a:srgbClr val="DADC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rgbClr val="DADC55"/>
                          </a:solidFill>
                        </a:rPr>
                        <a:t>«3»</a:t>
                      </a:r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rgbClr val="DADC55"/>
                          </a:solidFill>
                        </a:rPr>
                        <a:t>балла</a:t>
                      </a:r>
                      <a:endParaRPr lang="ru-RU" sz="1050" baseline="0" dirty="0">
                        <a:solidFill>
                          <a:srgbClr val="DADC5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aseline="0" dirty="0" smtClean="0"/>
                        <a:t>Проходной балл</a:t>
                      </a:r>
                      <a:endParaRPr lang="ru-RU" sz="105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1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/>
                        <a:t>Новизна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отсутствует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новое предложение для СП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новое предложение для ДЗО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инновация для ГЕОТЕК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«1»</a:t>
                      </a:r>
                      <a:endParaRPr lang="ru-RU" sz="11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2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/>
                        <a:t>Экономический эффект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отсутствует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низкий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средний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высокий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«1»</a:t>
                      </a:r>
                      <a:endParaRPr lang="ru-RU" sz="11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3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/>
                        <a:t>Сложность внедрения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наивысшая (нецелесообразна)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высокая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средняя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низкая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«1»</a:t>
                      </a:r>
                      <a:endParaRPr lang="ru-RU" sz="1100" b="1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4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/>
                        <a:t>Срок внедрения/реализации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более года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до года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до 6-ти месяцев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до 3-х месяцев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/>
                        <a:t>«0»</a:t>
                      </a:r>
                      <a:endParaRPr lang="ru-RU" sz="1100" b="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5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/>
                        <a:t>Наличие инвестиций или разовых операционных  расходов для внедрения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крупные инвестиции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средние инвестиции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разовые операционные расходы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нет затрат</a:t>
                      </a:r>
                      <a:endParaRPr lang="ru-RU" sz="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baseline="0" dirty="0" smtClean="0"/>
                        <a:t>«0»</a:t>
                      </a:r>
                      <a:endParaRPr lang="ru-RU" sz="1100" b="0" baseline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86"/>
          <p:cNvCxnSpPr/>
          <p:nvPr/>
        </p:nvCxnSpPr>
        <p:spPr>
          <a:xfrm>
            <a:off x="1738128" y="4037688"/>
            <a:ext cx="482822" cy="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accent6"/>
                </a:gs>
                <a:gs pos="100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97"/>
          <p:cNvSpPr/>
          <p:nvPr/>
        </p:nvSpPr>
        <p:spPr>
          <a:xfrm>
            <a:off x="2343150" y="2971023"/>
            <a:ext cx="6515100" cy="214835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000" b="1" kern="0" noProof="0" dirty="0" smtClean="0">
                <a:solidFill>
                  <a:srgbClr val="002960"/>
                </a:solidFill>
              </a:rPr>
              <a:t>Бальная оценка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21" name="Rectangle 97"/>
          <p:cNvSpPr/>
          <p:nvPr/>
        </p:nvSpPr>
        <p:spPr>
          <a:xfrm>
            <a:off x="372812" y="6169934"/>
            <a:ext cx="8485437" cy="520426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2960"/>
                </a:solidFill>
              </a:rPr>
              <a:t>Формируется карта экспертной оценки каждого предложения для обсуждение на проектной группе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5857035"/>
            <a:ext cx="660735" cy="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66" y="5108331"/>
            <a:ext cx="188013" cy="1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5" y="4462652"/>
            <a:ext cx="172784" cy="1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62" y="4845033"/>
            <a:ext cx="172784" cy="1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5" y="3651570"/>
            <a:ext cx="172784" cy="1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62" y="5237407"/>
            <a:ext cx="172784" cy="1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5" y="4105595"/>
            <a:ext cx="172784" cy="1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66" y="4137328"/>
            <a:ext cx="188013" cy="1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64" y="3169593"/>
            <a:ext cx="188013" cy="1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трелка вниз 34"/>
          <p:cNvSpPr/>
          <p:nvPr/>
        </p:nvSpPr>
        <p:spPr>
          <a:xfrm>
            <a:off x="2407921" y="5857035"/>
            <a:ext cx="6324600" cy="202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22" y="1404493"/>
            <a:ext cx="715394" cy="121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8" y="1301807"/>
            <a:ext cx="1698146" cy="133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98" y="2177461"/>
            <a:ext cx="771455" cy="4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Пример инициативы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34694" y="2991548"/>
            <a:ext cx="1711605" cy="388620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200" b="1" dirty="0" smtClean="0">
                <a:solidFill>
                  <a:srgbClr val="002960"/>
                </a:solidFill>
                <a:latin typeface="Calibri (Основной текст)"/>
              </a:rPr>
              <a:t>Фабрика идей</a:t>
            </a:r>
            <a:endParaRPr lang="ru-RU" sz="12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39412" y="2468401"/>
            <a:ext cx="7898766" cy="434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88477" y="1497330"/>
            <a:ext cx="4000635" cy="926858"/>
          </a:xfrm>
          <a:prstGeom prst="rect">
            <a:avLst/>
          </a:prstGeom>
          <a:solidFill>
            <a:srgbClr val="0345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Проведение совещания рабочей группы «Идеальная партия»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(Основной текст)"/>
            </a:endParaRPr>
          </a:p>
        </p:txBody>
      </p:sp>
      <p:sp>
        <p:nvSpPr>
          <p:cNvPr id="20" name="Rectangle 97"/>
          <p:cNvSpPr/>
          <p:nvPr/>
        </p:nvSpPr>
        <p:spPr>
          <a:xfrm>
            <a:off x="2343150" y="2971023"/>
            <a:ext cx="6515100" cy="214835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000" b="1" kern="0" noProof="0" dirty="0" smtClean="0">
                <a:solidFill>
                  <a:srgbClr val="002960"/>
                </a:solidFill>
              </a:rPr>
              <a:t>Принятие решений на </a:t>
            </a:r>
            <a:r>
              <a:rPr lang="ru-RU" sz="1000" b="1" kern="0" dirty="0" smtClean="0">
                <a:solidFill>
                  <a:srgbClr val="002960"/>
                </a:solidFill>
              </a:rPr>
              <a:t>рабочей</a:t>
            </a:r>
            <a:r>
              <a:rPr lang="ru-RU" sz="1000" b="1" kern="0" noProof="0" dirty="0" smtClean="0">
                <a:solidFill>
                  <a:srgbClr val="002960"/>
                </a:solidFill>
              </a:rPr>
              <a:t> группе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21" name="Rectangle 97"/>
          <p:cNvSpPr/>
          <p:nvPr/>
        </p:nvSpPr>
        <p:spPr>
          <a:xfrm>
            <a:off x="372812" y="6169934"/>
            <a:ext cx="8485437" cy="520426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2960"/>
                </a:solidFill>
              </a:rPr>
              <a:t>Результат рассмотрений вынесенных на обсуждения предложений вносится на корпоративный портал.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5857035"/>
            <a:ext cx="660735" cy="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трелка вниз 34"/>
          <p:cNvSpPr/>
          <p:nvPr/>
        </p:nvSpPr>
        <p:spPr>
          <a:xfrm rot="16200000">
            <a:off x="1273179" y="4289420"/>
            <a:ext cx="2463797" cy="323851"/>
          </a:xfrm>
          <a:prstGeom prst="downArrow">
            <a:avLst/>
          </a:prstGeom>
          <a:ln w="3175">
            <a:solidFill>
              <a:srgbClr val="DADC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3619480"/>
            <a:ext cx="1927138" cy="147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4694" y="5291204"/>
            <a:ext cx="1711605" cy="519046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200" b="1" dirty="0" smtClean="0">
                <a:solidFill>
                  <a:srgbClr val="002960"/>
                </a:solidFill>
                <a:latin typeface="Calibri (Основной текст)"/>
              </a:rPr>
              <a:t>Фабрика идей</a:t>
            </a:r>
            <a:endParaRPr lang="ru-RU" sz="12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84191" y="3234462"/>
            <a:ext cx="1298857" cy="2590803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100" b="1" dirty="0" smtClean="0">
                <a:solidFill>
                  <a:srgbClr val="002960"/>
                </a:solidFill>
                <a:latin typeface="Calibri (Основной текст)"/>
              </a:rPr>
              <a:t>Определение наиболее перспективных идей подлежащих реализации</a:t>
            </a:r>
            <a:endParaRPr lang="ru-RU" sz="11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71295" y="4490767"/>
            <a:ext cx="4686954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472031" y="3296355"/>
            <a:ext cx="1944769" cy="1061943"/>
          </a:xfrm>
          <a:prstGeom prst="rect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Нецелесообразность реализации предложения;</a:t>
            </a:r>
          </a:p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Необходимость его доработки</a:t>
            </a:r>
            <a:endParaRPr lang="ru-RU" sz="105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99" y="3337155"/>
            <a:ext cx="1094314" cy="102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472031" y="4627478"/>
            <a:ext cx="1944769" cy="1182772"/>
          </a:xfrm>
          <a:prstGeom prst="rect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Целесообразность реализации предложения;</a:t>
            </a:r>
          </a:p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Определение приоритета реализации</a:t>
            </a:r>
            <a:endParaRPr lang="ru-RU" sz="105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49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559394" y="4633226"/>
            <a:ext cx="1298856" cy="1177024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100" b="1" dirty="0" smtClean="0">
                <a:solidFill>
                  <a:srgbClr val="002960"/>
                </a:solidFill>
                <a:latin typeface="Calibri (Основной текст)"/>
              </a:rPr>
              <a:t>Назначение ответственных за разработку проекта</a:t>
            </a:r>
            <a:endParaRPr lang="ru-RU" sz="11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5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559393" y="3308136"/>
            <a:ext cx="1298856" cy="1050018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100" b="1" dirty="0" smtClean="0">
                <a:solidFill>
                  <a:srgbClr val="002960"/>
                </a:solidFill>
                <a:latin typeface="Calibri (Основной текст)"/>
              </a:rPr>
              <a:t>Отправление предложения на доработку</a:t>
            </a:r>
            <a:endParaRPr lang="ru-RU" sz="11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8" y="1363579"/>
            <a:ext cx="1798636" cy="119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9" y="4613872"/>
            <a:ext cx="1324414" cy="122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Пример инициативы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7174" y="4761634"/>
            <a:ext cx="1711605" cy="1064510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200" b="1" dirty="0" smtClean="0">
                <a:solidFill>
                  <a:srgbClr val="002960"/>
                </a:solidFill>
                <a:latin typeface="Calibri (Основной текст)"/>
              </a:rPr>
              <a:t>Формирование проектной документации  </a:t>
            </a:r>
            <a:endParaRPr lang="ru-RU" sz="12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39412" y="2468401"/>
            <a:ext cx="7898766" cy="434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488477" y="1497330"/>
            <a:ext cx="4000635" cy="926858"/>
          </a:xfrm>
          <a:prstGeom prst="rect">
            <a:avLst/>
          </a:prstGeom>
          <a:solidFill>
            <a:srgbClr val="03457F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Разработка проекта </a:t>
            </a:r>
          </a:p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и его согласование </a:t>
            </a:r>
          </a:p>
          <a:p>
            <a:pPr algn="ctr"/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(Основной текст)"/>
              </a:rPr>
              <a:t>Управляющим комитетом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 (Основной текст)"/>
            </a:endParaRPr>
          </a:p>
        </p:txBody>
      </p:sp>
      <p:sp>
        <p:nvSpPr>
          <p:cNvPr id="20" name="Rectangle 97"/>
          <p:cNvSpPr/>
          <p:nvPr/>
        </p:nvSpPr>
        <p:spPr>
          <a:xfrm>
            <a:off x="2343150" y="2971023"/>
            <a:ext cx="6515100" cy="214835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000" b="1" kern="0" noProof="0" dirty="0" smtClean="0">
                <a:solidFill>
                  <a:srgbClr val="002960"/>
                </a:solidFill>
              </a:rPr>
              <a:t>Разработка и согласование проекта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sp>
        <p:nvSpPr>
          <p:cNvPr id="21" name="Rectangle 97"/>
          <p:cNvSpPr/>
          <p:nvPr/>
        </p:nvSpPr>
        <p:spPr>
          <a:xfrm>
            <a:off x="372812" y="6169934"/>
            <a:ext cx="8485437" cy="520426"/>
          </a:xfrm>
          <a:prstGeom prst="rect">
            <a:avLst/>
          </a:prstGeom>
          <a:solidFill>
            <a:srgbClr val="DADC5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2" indent="0" algn="ctr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2960"/>
                </a:solidFill>
              </a:rPr>
              <a:t>Результатом согласование проекта является приказ о его начале.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5857035"/>
            <a:ext cx="660735" cy="85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трелка вниз 34"/>
          <p:cNvSpPr/>
          <p:nvPr/>
        </p:nvSpPr>
        <p:spPr>
          <a:xfrm rot="16200000">
            <a:off x="1323137" y="3739753"/>
            <a:ext cx="1431284" cy="323851"/>
          </a:xfrm>
          <a:prstGeom prst="downArrow">
            <a:avLst/>
          </a:prstGeom>
          <a:ln w="3175">
            <a:solidFill>
              <a:srgbClr val="DADC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88477" y="3284698"/>
            <a:ext cx="1611083" cy="1233962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100" b="1" dirty="0" smtClean="0">
                <a:solidFill>
                  <a:srgbClr val="002960"/>
                </a:solidFill>
                <a:latin typeface="Calibri (Основной текст)"/>
              </a:rPr>
              <a:t>Согласование проектной документации Генеральным директором</a:t>
            </a:r>
            <a:endParaRPr lang="ru-RU" sz="11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45317" y="4649921"/>
            <a:ext cx="2981249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257731" y="4764201"/>
            <a:ext cx="2868835" cy="1061943"/>
          </a:xfrm>
          <a:prstGeom prst="rect">
            <a:avLst/>
          </a:prstGeom>
          <a:ln w="635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Экономическое обоснование;</a:t>
            </a:r>
          </a:p>
          <a:p>
            <a:pPr marL="228600" indent="-228600">
              <a:buFontTx/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Бюджет проекта;</a:t>
            </a:r>
          </a:p>
          <a:p>
            <a:pPr marL="228600" indent="-228600">
              <a:buFontTx/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Презентация </a:t>
            </a:r>
            <a:r>
              <a:rPr lang="ru-RU" sz="1050" b="1" dirty="0">
                <a:solidFill>
                  <a:srgbClr val="002960"/>
                </a:solidFill>
                <a:latin typeface="Calibri (Основной текст)"/>
              </a:rPr>
              <a:t>по проекту;</a:t>
            </a:r>
          </a:p>
          <a:p>
            <a:pPr marL="228600" indent="-228600">
              <a:buFontTx/>
              <a:buAutoNum type="arabicPeriod"/>
            </a:pPr>
            <a:r>
              <a:rPr lang="ru-RU" sz="1050" b="1" dirty="0">
                <a:solidFill>
                  <a:srgbClr val="002960"/>
                </a:solidFill>
                <a:latin typeface="Calibri (Основной текст)"/>
              </a:rPr>
              <a:t>Приказ о начале проекта;</a:t>
            </a:r>
          </a:p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Устав проекта;</a:t>
            </a:r>
          </a:p>
          <a:p>
            <a:pPr marL="228600" indent="-228600">
              <a:buAutoNum type="arabicPeriod"/>
            </a:pPr>
            <a:r>
              <a:rPr lang="ru-RU" sz="1050" b="1" dirty="0" smtClean="0">
                <a:solidFill>
                  <a:srgbClr val="002960"/>
                </a:solidFill>
                <a:latin typeface="Calibri (Основной текст)"/>
              </a:rPr>
              <a:t>План-график внедрения проекта.</a:t>
            </a:r>
            <a:endParaRPr lang="ru-RU" sz="105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5" y="1345980"/>
            <a:ext cx="1324414" cy="122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3" y="3220360"/>
            <a:ext cx="876774" cy="129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2" y="3048150"/>
            <a:ext cx="1296662" cy="15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трелка вниз 23"/>
          <p:cNvSpPr/>
          <p:nvPr/>
        </p:nvSpPr>
        <p:spPr>
          <a:xfrm rot="16200000">
            <a:off x="4252599" y="4439917"/>
            <a:ext cx="2513325" cy="323851"/>
          </a:xfrm>
          <a:prstGeom prst="downArrow">
            <a:avLst/>
          </a:prstGeom>
          <a:ln w="3175">
            <a:solidFill>
              <a:srgbClr val="DADC5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826037" y="3284696"/>
            <a:ext cx="3032212" cy="584814"/>
          </a:xfrm>
          <a:prstGeom prst="rect">
            <a:avLst/>
          </a:prstGeom>
          <a:solidFill>
            <a:srgbClr val="64CEE9"/>
          </a:solidFill>
          <a:ln w="9525" cap="flat" cmpd="sng">
            <a:solidFill>
              <a:srgbClr val="64CEE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/>
            <a:r>
              <a:rPr lang="ru-RU" sz="1100" b="1" dirty="0" smtClean="0">
                <a:solidFill>
                  <a:srgbClr val="002960"/>
                </a:solidFill>
                <a:latin typeface="Calibri (Основной текст)"/>
              </a:rPr>
              <a:t>Согласование начало проекта Управляющим комитетом</a:t>
            </a:r>
            <a:endParaRPr lang="ru-RU" sz="1100" b="1" dirty="0">
              <a:solidFill>
                <a:srgbClr val="002960"/>
              </a:solidFill>
              <a:latin typeface="Calibri (Основной текст)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959" y="3992199"/>
            <a:ext cx="1964879" cy="17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9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4642" y="619053"/>
            <a:ext cx="6784427" cy="454073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Функционал нового подразделения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7041" y="2293620"/>
            <a:ext cx="8639784" cy="14401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3457F"/>
                </a:solidFill>
              </a:rPr>
              <a:t>СПАСИБО ЗА ВНИМАНИЕ</a:t>
            </a:r>
            <a:r>
              <a:rPr lang="ru-RU" dirty="0" smtClean="0">
                <a:solidFill>
                  <a:srgbClr val="03457F"/>
                </a:solidFill>
              </a:rPr>
              <a:t>!</a:t>
            </a:r>
          </a:p>
          <a:p>
            <a:pPr algn="l"/>
            <a:endParaRPr lang="ru-RU" sz="3600" b="1" dirty="0" smtClean="0">
              <a:solidFill>
                <a:srgbClr val="03457F"/>
              </a:solidFill>
            </a:endParaRPr>
          </a:p>
          <a:p>
            <a:pPr algn="l"/>
            <a:endParaRPr lang="ru-RU" sz="3600" b="1" dirty="0">
              <a:solidFill>
                <a:srgbClr val="03457F"/>
              </a:solidFill>
            </a:endParaRPr>
          </a:p>
          <a:p>
            <a:pPr algn="l"/>
            <a:endParaRPr lang="ru-RU" sz="3600" b="1" dirty="0" smtClean="0">
              <a:solidFill>
                <a:srgbClr val="03457F"/>
              </a:solidFill>
            </a:endParaRPr>
          </a:p>
          <a:p>
            <a:pPr algn="l"/>
            <a:endParaRPr lang="ru-RU" sz="3600" b="1" dirty="0">
              <a:solidFill>
                <a:srgbClr val="03457F"/>
              </a:solidFill>
            </a:endParaRPr>
          </a:p>
          <a:p>
            <a:pPr algn="l"/>
            <a:endParaRPr lang="ru-RU" sz="2800" dirty="0" smtClean="0">
              <a:solidFill>
                <a:srgbClr val="03457F"/>
              </a:solidFill>
            </a:endParaRPr>
          </a:p>
          <a:p>
            <a:pPr algn="l"/>
            <a:r>
              <a:rPr lang="ru-RU" sz="2800" dirty="0" smtClean="0">
                <a:solidFill>
                  <a:srgbClr val="03457F"/>
                </a:solidFill>
              </a:rPr>
              <a:t>Тюмень 2017 год</a:t>
            </a:r>
            <a:endParaRPr lang="ru-RU" sz="2800" dirty="0">
              <a:solidFill>
                <a:srgbClr val="03457F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1" y="3802380"/>
            <a:ext cx="2252662" cy="18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&lt;?xml version=&quot;1.0&quot; encoding=&quot;utf-16&quot;?&gt;&#10;&lt;ArrayOfColorCatalogItem xmlns:xsi=&quot;http://www.w3.org/2001/XMLSchema-instance&quot; xmlns:xsd=&quot;http://www.w3.org/2001/XMLSchema&quot;&gt;&#10;  &lt;ColorCatalogItem&gt;&#10;    &lt;Argb&gt;-16777216&lt;/Argb&gt;&#10;    &lt;ColorType&gt;Text&lt;/ColorType&gt;&#10;    &lt;Index&gt;0&lt;/Index&gt;&#10;  &lt;/ColorCatalogItem&gt;&#10;  &lt;ColorCatalogItem&gt;&#10;    &lt;Argb&gt;-16777216&lt;/Argb&gt;&#10;    &lt;ColorType&gt;Border&lt;/ColorType&gt;&#10;    &lt;Index&gt;0&lt;/Index&gt;&#10;  &lt;/ColorCatalogItem&gt;&#10;  &lt;ColorCatalogItem&gt;&#10;    &lt;Argb&gt;-16777216&lt;/Argb&gt;&#10;    &lt;ColorType&gt;Fill&lt;/ColorType&gt;&#10;    &lt;Index&gt;0&lt;/Index&gt;&#10;  &lt;/ColorCatalogItem&gt;&#10;  &lt;ColorCatalogItem&gt;&#10;    &lt;Argb&gt;-1&lt;/Argb&gt;&#10;    &lt;ColorType&gt;Text&lt;/ColorType&gt;&#10;    &lt;Index&gt;1&lt;/Index&gt;&#10;  &lt;/ColorCatalogItem&gt;&#10;  &lt;ColorCatalogItem&gt;&#10;    &lt;Argb&gt;-1&lt;/Argb&gt;&#10;    &lt;ColorType&gt;Border&lt;/ColorType&gt;&#10;    &lt;Index&gt;1&lt;/Index&gt;&#10;  &lt;/ColorCatalogItem&gt;&#10;  &lt;ColorCatalogItem&gt;&#10;    &lt;Argb&gt;-1&lt;/Argb&gt;&#10;    &lt;ColorType&gt;Fill&lt;/ColorType&gt;&#10;    &lt;Index&gt;1&lt;/Index&gt;&#10;  &lt;/ColorCatalogItem&gt;&#10;  &lt;ColorCatalogItem&gt;&#10;    &lt;Argb&gt;-16745326&lt;/Argb&gt;&#10;    &lt;ColorType&gt;Text&lt;/ColorType&gt;&#10;    &lt;Index&gt;2&lt;/Index&gt;&#10;  &lt;/ColorCatalogItem&gt;&#10;  &lt;ColorCatalogItem&gt;&#10;    &lt;Argb&gt;-16745326&lt;/Argb&gt;&#10;    &lt;ColorType&gt;Border&lt;/ColorType&gt;&#10;    &lt;Index&gt;2&lt;/Index&gt;&#10;  &lt;/ColorCatalogItem&gt;&#10;  &lt;ColorCatalogItem&gt;&#10;    &lt;Argb&gt;-16745326&lt;/Argb&gt;&#10;    &lt;ColorType&gt;Fill&lt;/ColorType&gt;&#10;    &lt;Index&gt;2&lt;/Index&gt;&#10;  &lt;/ColorCatalogItem&gt;&#10;  &lt;ColorCatalogItem&gt;&#10;    &lt;Argb&gt;-12542547&lt;/Argb&gt;&#10;    &lt;ColorType&gt;Text&lt;/ColorType&gt;&#10;    &lt;Index&gt;3&lt;/Index&gt;&#10;  &lt;/ColorCatalogItem&gt;&#10;  &lt;ColorCatalogItem&gt;&#10;    &lt;Argb&gt;-12542547&lt;/Argb&gt;&#10;    &lt;ColorType&gt;Border&lt;/ColorType&gt;&#10;    &lt;Index&gt;3&lt;/Index&gt;&#10;  &lt;/ColorCatalogItem&gt;&#10;  &lt;ColorCatalogItem&gt;&#10;    &lt;Argb&gt;-12542547&lt;/Argb&gt;&#10;    &lt;ColorType&gt;Fill&lt;/ColorType&gt;&#10;    &lt;Index&gt;3&lt;/Index&gt;&#10;  &lt;/ColorCatalogItem&gt;&#10;  &lt;ColorCatalogItem&gt;&#10;    &lt;Argb&gt;-8339767&lt;/Argb&gt;&#10;    &lt;ColorType&gt;Text&lt;/ColorType&gt;&#10;    &lt;Index&gt;4&lt;/Index&gt;&#10;  &lt;/ColorCatalogItem&gt;&#10;  &lt;ColorCatalogItem&gt;&#10;    &lt;Argb&gt;-8339767&lt;/Argb&gt;&#10;    &lt;ColorType&gt;Border&lt;/ColorType&gt;&#10;    &lt;Index&gt;4&lt;/Index&gt;&#10;  &lt;/ColorCatalogItem&gt;&#10;  &lt;ColorCatalogItem&gt;&#10;    &lt;Argb&gt;-8339767&lt;/Argb&gt;&#10;    &lt;ColorType&gt;Fill&lt;/ColorType&gt;&#10;    &lt;Index&gt;4&lt;/Index&gt;&#10;  &lt;/ColorCatalogItem&gt;&#10;  &lt;ColorCatalogItem&gt;&#10;    &lt;Argb&gt;-4202780&lt;/Argb&gt;&#10;    &lt;ColorType&gt;Text&lt;/ColorType&gt;&#10;    &lt;Index&gt;5&lt;/Index&gt;&#10;  &lt;/ColorCatalogItem&gt;&#10;  &lt;ColorCatalogItem&gt;&#10;    &lt;Argb&gt;-4202780&lt;/Argb&gt;&#10;    &lt;ColorType&gt;Border&lt;/ColorType&gt;&#10;    &lt;Index&gt;5&lt;/Index&gt;&#10;  &lt;/ColorCatalogItem&gt;&#10;  &lt;ColorCatalogItem&gt;&#10;    &lt;Argb&gt;-4202780&lt;/Argb&gt;&#10;    &lt;ColorType&gt;Fill&lt;/ColorType&gt;&#10;    &lt;Index&gt;5&lt;/Index&gt;&#10;  &lt;/ColorCatalogItem&gt;&#10;  &lt;ColorCatalogItem&gt;&#10;    &lt;Argb&gt;-1707276&lt;/Argb&gt;&#10;    &lt;ColorType&gt;Text&lt;/ColorType&gt;&#10;    &lt;Index&gt;6&lt;/Index&gt;&#10;  &lt;/ColorCatalogItem&gt;&#10;  &lt;ColorCatalogItem&gt;&#10;    &lt;Argb&gt;-1707276&lt;/Argb&gt;&#10;    &lt;ColorType&gt;Border&lt;/ColorType&gt;&#10;    &lt;Index&gt;6&lt;/Index&gt;&#10;  &lt;/ColorCatalogItem&gt;&#10;  &lt;ColorCatalogItem&gt;&#10;    &lt;Argb&gt;-1707276&lt;/Argb&gt;&#10;    &lt;ColorType&gt;Fill&lt;/ColorType&gt;&#10;    &lt;Index&gt;6&lt;/Index&gt;&#10;  &lt;/ColorCatalogItem&gt;&#10;  &lt;ColorCatalogItem&gt;&#10;    &lt;Argb&gt;-16764019&lt;/Argb&gt;&#10;    &lt;ColorType&gt;Text&lt;/ColorType&gt;&#10;    &lt;Index&gt;7&lt;/Index&gt;&#10;  &lt;/ColorCatalogItem&gt;&#10;  &lt;ColorCatalogItem&gt;&#10;    &lt;Argb&gt;-16764019&lt;/Argb&gt;&#10;    &lt;ColorType&gt;Border&lt;/ColorType&gt;&#10;    &lt;Index&gt;7&lt;/Index&gt;&#10;  &lt;/ColorCatalogItem&gt;&#10;  &lt;ColorCatalogItem&gt;&#10;    &lt;Argb&gt;-16764019&lt;/Argb&gt;&#10;    &lt;ColorType&gt;Fill&lt;/ColorType&gt;&#10;    &lt;Index&gt;7&lt;/Index&gt;&#10;  &lt;/ColorCatalogItem&gt;&#10;  &lt;ColorCatalogItem&gt;&#10;    &lt;Argb&gt;-12556630&lt;/Argb&gt;&#10;    &lt;ColorType&gt;Text&lt;/ColorType&gt;&#10;    &lt;Index&gt;8&lt;/Index&gt;&#10;  &lt;/ColorCatalogItem&gt;&#10;  &lt;ColorCatalogItem&gt;&#10;    &lt;Argb&gt;-12556630&lt;/Argb&gt;&#10;    &lt;ColorType&gt;Border&lt;/ColorType&gt;&#10;    &lt;Index&gt;8&lt;/Index&gt;&#10;  &lt;/ColorCatalogItem&gt;&#10;  &lt;ColorCatalogItem&gt;&#10;    &lt;Argb&gt;-12556630&lt;/Argb&gt;&#10;    &lt;ColorType&gt;Fill&lt;/ColorType&gt;&#10;    &lt;Index&gt;8&lt;/Index&gt;&#10;  &lt;/ColorCatalogItem&gt;&#10;  &lt;ColorCatalogItem&gt;&#10;    &lt;Argb&gt;-8349242&lt;/Argb&gt;&#10;    &lt;ColorType&gt;Text&lt;/ColorType&gt;&#10;    &lt;Index&gt;9&lt;/Index&gt;&#10;  &lt;/ColorCatalogItem&gt;&#10;  &lt;ColorCatalogItem&gt;&#10;    &lt;Argb&gt;-8349242&lt;/Argb&gt;&#10;    &lt;ColorType&gt;Border&lt;/ColorType&gt;&#10;    &lt;Index&gt;9&lt;/Index&gt;&#10;  &lt;/ColorCatalogItem&gt;&#10;  &lt;ColorCatalogItem&gt;&#10;    &lt;Argb&gt;-8349242&lt;/Argb&gt;&#10;    &lt;ColorType&gt;Fill&lt;/ColorType&gt;&#10;    &lt;Index&gt;9&lt;/Index&gt;&#10;  &lt;/ColorCatalogItem&gt;&#10;  &lt;ColorCatalogItem&gt;&#10;    &lt;Argb&gt;-4207389&lt;/Argb&gt;&#10;    &lt;ColorType&gt;Text&lt;/ColorType&gt;&#10;    &lt;Index&gt;10&lt;/Index&gt;&#10;  &lt;/ColorCatalogItem&gt;&#10;  &lt;ColorCatalogItem&gt;&#10;    &lt;Argb&gt;-4207389&lt;/Argb&gt;&#10;    &lt;ColorType&gt;Border&lt;/ColorType&gt;&#10;    &lt;Index&gt;10&lt;/Index&gt;&#10;  &lt;/ColorCatalogItem&gt;&#10;  &lt;ColorCatalogItem&gt;&#10;    &lt;Argb&gt;-4207389&lt;/Argb&gt;&#10;    &lt;ColorType&gt;Fill&lt;/ColorType&gt;&#10;    &lt;Index&gt;10&lt;/Index&gt;&#10;  &lt;/ColorCatalogItem&gt;&#10;  &lt;ColorCatalogItem&gt;&#10;    &lt;Argb&gt;-1709325&lt;/Argb&gt;&#10;    &lt;ColorType&gt;Text&lt;/ColorType&gt;&#10;    &lt;Index&gt;11&lt;/Index&gt;&#10;  &lt;/ColorCatalogItem&gt;&#10;  &lt;ColorCatalogItem&gt;&#10;    &lt;Argb&gt;-1709325&lt;/Argb&gt;&#10;    &lt;ColorType&gt;Border&lt;/ColorType&gt;&#10;    &lt;Index&gt;11&lt;/Index&gt;&#10;  &lt;/ColorCatalogItem&gt;&#10;  &lt;ColorCatalogItem&gt;&#10;    &lt;Argb&gt;-1709325&lt;/Argb&gt;&#10;    &lt;ColorType&gt;Fill&lt;/ColorType&gt;&#10;    &lt;Index&gt;11&lt;/Index&gt;&#10;  &lt;/ColorCatalogItem&gt;&#10;  &lt;ColorCatalogItem&gt;&#10;    &lt;Argb&gt;-9144712&lt;/Argb&gt;&#10;    &lt;ColorType&gt;Text&lt;/ColorType&gt;&#10;    &lt;Index&gt;12&lt;/Index&gt;&#10;  &lt;/ColorCatalogItem&gt;&#10;  &lt;ColorCatalogItem&gt;&#10;    &lt;Argb&gt;-9144712&lt;/Argb&gt;&#10;    &lt;ColorType&gt;Border&lt;/ColorType&gt;&#10;    &lt;Index&gt;12&lt;/Index&gt;&#10;  &lt;/ColorCatalogItem&gt;&#10;  &lt;ColorCatalogItem&gt;&#10;    &lt;Argb&gt;-9144712&lt;/Argb&gt;&#10;    &lt;ColorType&gt;Fill&lt;/ColorType&gt;&#10;    &lt;Index&gt;12&lt;/Index&gt;&#10;  &lt;/ColorCatalogItem&gt;&#10;  &lt;ColorCatalogItem&gt;&#10;    &lt;Argb&gt;-6842214&lt;/Argb&gt;&#10;    &lt;ColorType&gt;Text&lt;/ColorType&gt;&#10;    &lt;Index&gt;13&lt;/Index&gt;&#10;  &lt;/ColorCatalogItem&gt;&#10;  &lt;ColorCatalogItem&gt;&#10;    &lt;Argb&gt;-6842214&lt;/Argb&gt;&#10;    &lt;ColorType&gt;Border&lt;/ColorType&gt;&#10;    &lt;Index&gt;13&lt;/Index&gt;&#10;  &lt;/ColorCatalogItem&gt;&#10;  &lt;ColorCatalogItem&gt;&#10;    &lt;Argb&gt;-6842214&lt;/Argb&gt;&#10;    &lt;ColorType&gt;Fill&lt;/ColorType&gt;&#10;    &lt;Index&gt;13&lt;/Index&gt;&#10;  &lt;/ColorCatalogItem&gt;&#10;  &lt;ColorCatalogItem&gt;&#10;    &lt;Argb&gt;-4539460&lt;/Argb&gt;&#10;    &lt;ColorType&gt;Text&lt;/ColorType&gt;&#10;    &lt;Index&gt;14&lt;/Index&gt;&#10;  &lt;/ColorCatalogItem&gt;&#10;  &lt;ColorCatalogItem&gt;&#10;    &lt;Argb&gt;-4539460&lt;/Argb&gt;&#10;    &lt;ColorType&gt;Border&lt;/ColorType&gt;&#10;    &lt;Index&gt;14&lt;/Index&gt;&#10;  &lt;/ColorCatalogItem&gt;&#10;  &lt;ColorCatalogItem&gt;&#10;    &lt;Argb&gt;-4539460&lt;/Argb&gt;&#10;    &lt;ColorType&gt;Fill&lt;/ColorType&gt;&#10;    &lt;Index&gt;14&lt;/Index&gt;&#10;  &lt;/ColorCatalogItem&gt;&#10;  &lt;ColorCatalogItem&gt;&#10;    &lt;Argb&gt;-2302499&lt;/Argb&gt;&#10;    &lt;ColorType&gt;Text&lt;/ColorType&gt;&#10;    &lt;Index&gt;15&lt;/Index&gt;&#10;  &lt;/ColorCatalogItem&gt;&#10;  &lt;ColorCatalogItem&gt;&#10;    &lt;Argb&gt;-2302499&lt;/Argb&gt;&#10;    &lt;ColorType&gt;Border&lt;/ColorType&gt;&#10;    &lt;Index&gt;15&lt;/Index&gt;&#10;  &lt;/ColorCatalogItem&gt;&#10;  &lt;ColorCatalogItem&gt;&#10;    &lt;Argb&gt;-2302499&lt;/Argb&gt;&#10;    &lt;ColorType&gt;Fill&lt;/ColorType&gt;&#10;    &lt;Index&gt;15&lt;/Index&gt;&#10;  &lt;/ColorCatalogItem&gt;&#10;  &lt;ColorCatalogItem&gt;&#10;    &lt;Argb&gt;-921103&lt;/Argb&gt;&#10;    &lt;ColorType&gt;Text&lt;/ColorType&gt;&#10;    &lt;Index&gt;16&lt;/Index&gt;&#10;  &lt;/ColorCatalogItem&gt;&#10;  &lt;ColorCatalogItem&gt;&#10;    &lt;Argb&gt;-921103&lt;/Argb&gt;&#10;    &lt;ColorType&gt;Border&lt;/ColorType&gt;&#10;    &lt;Index&gt;16&lt;/Index&gt;&#10;  &lt;/ColorCatalogItem&gt;&#10;  &lt;ColorCatalogItem&gt;&#10;    &lt;Argb&gt;-921103&lt;/Argb&gt;&#10;    &lt;ColorType&gt;Fill&lt;/ColorType&gt;&#10;    &lt;Index&gt;16&lt;/Index&gt;&#10;  &lt;/ColorCatalogItem&gt;&#10;  &lt;ColorCatalogItem&gt;&#10;    &lt;Argb&gt;-6764822&lt;/Argb&gt;&#10;    &lt;ColorType&gt;Text&lt;/ColorType&gt;&#10;    &lt;Index&gt;17&lt;/Index&gt;&#10;  &lt;/ColorCatalogItem&gt;&#10;  &lt;ColorCatalogItem&gt;&#10;    &lt;Argb&gt;-6764822&lt;/Argb&gt;&#10;    &lt;ColorType&gt;Border&lt;/ColorType&gt;&#10;    &lt;Index&gt;17&lt;/Index&gt;&#10;  &lt;/ColorCatalogItem&gt;&#10;  &lt;ColorCatalogItem&gt;&#10;    &lt;Argb&gt;-6764822&lt;/Argb&gt;&#10;    &lt;ColorType&gt;Fill&lt;/ColorType&gt;&#10;    &lt;Index&gt;17&lt;/Index&gt;&#10;  &lt;/ColorCatalogItem&gt;&#10;  &lt;ColorCatalogItem&gt;&#10;    &lt;Argb&gt;-5057297&lt;/Argb&gt;&#10;    &lt;ColorType&gt;Text&lt;/ColorType&gt;&#10;    &lt;Index&gt;18&lt;/Index&gt;&#10;  &lt;/ColorCatalogItem&gt;&#10;  &lt;ColorCatalogItem&gt;&#10;    &lt;Argb&gt;-5057297&lt;/Argb&gt;&#10;    &lt;ColorType&gt;Border&lt;/ColorType&gt;&#10;    &lt;Index&gt;18&lt;/Index&gt;&#10;  &lt;/ColorCatalogItem&gt;&#10;  &lt;ColorCatalogItem&gt;&#10;    &lt;Argb&gt;-5057297&lt;/Argb&gt;&#10;    &lt;ColorType&gt;Fill&lt;/ColorType&gt;&#10;    &lt;Index&gt;18&lt;/Index&gt;&#10;  &lt;/ColorCatalogItem&gt;&#10;  &lt;ColorCatalogItem&gt;&#10;    &lt;Argb&gt;-3349516&lt;/Argb&gt;&#10;    &lt;ColorType&gt;Text&lt;/ColorType&gt;&#10;    &lt;Index&gt;19&lt;/Index&gt;&#10;  &lt;/ColorCatalogItem&gt;&#10;  &lt;ColorCatalogItem&gt;&#10;    &lt;Argb&gt;-3349516&lt;/Argb&gt;&#10;    &lt;ColorType&gt;Border&lt;/ColorType&gt;&#10;    &lt;Index&gt;19&lt;/Index&gt;&#10;  &lt;/ColorCatalogItem&gt;&#10;  &lt;ColorCatalogItem&gt;&#10;    &lt;Argb&gt;-3349516&lt;/Argb&gt;&#10;    &lt;ColorType&gt;Fill&lt;/ColorType&gt;&#10;    &lt;Index&gt;19&lt;/Index&gt;&#10;  &lt;/ColorCatalogItem&gt;&#10;  &lt;ColorCatalogItem&gt;&#10;    &lt;Argb&gt;-1707526&lt;/Argb&gt;&#10;    &lt;ColorType&gt;Text&lt;/ColorType&gt;&#10;    &lt;Index&gt;20&lt;/Index&gt;&#10;  &lt;/ColorCatalogItem&gt;&#10;  &lt;ColorCatalogItem&gt;&#10;    &lt;Argb&gt;-1707526&lt;/Argb&gt;&#10;    &lt;ColorType&gt;Border&lt;/ColorType&gt;&#10;    &lt;Index&gt;20&lt;/Index&gt;&#10;  &lt;/ColorCatalogItem&gt;&#10;  &lt;ColorCatalogItem&gt;&#10;    &lt;Argb&gt;-1707526&lt;/Argb&gt;&#10;    &lt;ColorType&gt;Fill&lt;/ColorType&gt;&#10;    &lt;Index&gt;20&lt;/Index&gt;&#10;  &lt;/ColorCatalogItem&gt;&#10;  &lt;ColorCatalogItem&gt;&#10;    &lt;Argb&gt;-722435&lt;/Argb&gt;&#10;    &lt;ColorType&gt;Text&lt;/ColorType&gt;&#10;    &lt;Index&gt;21&lt;/Index&gt;&#10;  &lt;/ColorCatalogItem&gt;&#10;  &lt;ColorCatalogItem&gt;&#10;    &lt;Argb&gt;-722435&lt;/Argb&gt;&#10;    &lt;ColorType&gt;Border&lt;/ColorType&gt;&#10;    &lt;Index&gt;21&lt;/Index&gt;&#10;  &lt;/ColorCatalogItem&gt;&#10;  &lt;ColorCatalogItem&gt;&#10;    &lt;Argb&gt;-722435&lt;/Argb&gt;&#10;    &lt;ColorType&gt;Fill&lt;/ColorType&gt;&#10;    &lt;Index&gt;21&lt;/Index&gt;&#10;  &lt;/ColorCatalogItem&gt;&#10;  &lt;ColorCatalogItem&gt;&#10;    &lt;Argb&gt;-6410183&lt;/Argb&gt;&#10;    &lt;ColorType&gt;Text&lt;/ColorType&gt;&#10;    &lt;Index&gt;22&lt;/Index&gt;&#10;  &lt;/ColorCatalogItem&gt;&#10;  &lt;ColorCatalogItem&gt;&#10;    &lt;Argb&gt;-6410183&lt;/Argb&gt;&#10;    &lt;ColorType&gt;Border&lt;/ColorType&gt;&#10;    &lt;Index&gt;22&lt;/Index&gt;&#10;  &lt;/ColorCatalogItem&gt;&#10;  &lt;ColorCatalogItem&gt;&#10;    &lt;Argb&gt;-6410183&lt;/Argb&gt;&#10;    &lt;ColorType&gt;Fill&lt;/ColorType&gt;&#10;    &lt;Index&gt;22&lt;/Index&gt;&#10;  &lt;/ColorCatalogItem&gt;&#10;  &lt;ColorCatalogItem&gt;&#10;    &lt;Argb&gt;-4823957&lt;/Argb&gt;&#10;    &lt;ColorType&gt;Text&lt;/ColorType&gt;&#10;    &lt;Index&gt;23&lt;/Index&gt;&#10;  &lt;/ColorCatalogItem&gt;&#10;  &lt;ColorCatalogItem&gt;&#10;    &lt;Argb&gt;-4823957&lt;/Argb&gt;&#10;    &lt;ColorType&gt;Border&lt;/ColorType&gt;&#10;    &lt;Index&gt;23&lt;/Index&gt;&#10;  &lt;/ColorCatalogItem&gt;&#10;  &lt;ColorCatalogItem&gt;&#10;    &lt;Argb&gt;-4823957&lt;/Argb&gt;&#10;    &lt;ColorType&gt;Fill&lt;/ColorType&gt;&#10;    &lt;Index&gt;23&lt;/Index&gt;&#10;  &lt;/ColorCatalogItem&gt;&#10;  &lt;ColorCatalogItem&gt;&#10;    &lt;Argb&gt;-3172196&lt;/Argb&gt;&#10;    &lt;ColorType&gt;Text&lt;/ColorType&gt;&#10;    &lt;Index&gt;24&lt;/Index&gt;&#10;  &lt;/ColorCatalogItem&gt;&#10;  &lt;ColorCatalogItem&gt;&#10;    &lt;Argb&gt;-3172196&lt;/Argb&gt;&#10;    &lt;ColorType&gt;Border&lt;/ColorType&gt;&#10;    &lt;Index&gt;24&lt;/Index&gt;&#10;  &lt;/ColorCatalogItem&gt;&#10;  &lt;ColorCatalogItem&gt;&#10;    &lt;Argb&gt;-3172196&lt;/Argb&gt;&#10;    &lt;ColorType&gt;Fill&lt;/ColorType&gt;&#10;    &lt;Index&gt;24&lt;/Index&gt;&#10;  &lt;/ColorCatalogItem&gt;&#10;  &lt;ColorCatalogItem&gt;&#10;    &lt;Argb&gt;-1586226&lt;/Argb&gt;&#10;    &lt;ColorType&gt;Text&lt;/ColorType&gt;&#10;    &lt;Index&gt;25&lt;/Index&gt;&#10;  &lt;/ColorCatalogItem&gt;&#10;  &lt;ColorCatalogItem&gt;&#10;    &lt;Argb&gt;-1586226&lt;/Argb&gt;&#10;    &lt;ColorType&gt;Border&lt;/ColorType&gt;&#10;    &lt;Index&gt;25&lt;/Index&gt;&#10;  &lt;/ColorCatalogItem&gt;&#10;  &lt;ColorCatalogItem&gt;&#10;    &lt;Argb&gt;-1586226&lt;/Argb&gt;&#10;    &lt;ColorType&gt;Fill&lt;/ColorType&gt;&#10;    &lt;Index&gt;25&lt;/Index&gt;&#10;  &lt;/ColorCatalogItem&gt;&#10;  &lt;ColorCatalogItem&gt;&#10;    &lt;Argb&gt;-660757&lt;/Argb&gt;&#10;    &lt;ColorType&gt;Text&lt;/ColorType&gt;&#10;    &lt;Index&gt;26&lt;/Index&gt;&#10;  &lt;/ColorCatalogItem&gt;&#10;  &lt;ColorCatalogItem&gt;&#10;    &lt;Argb&gt;-660757&lt;/Argb&gt;&#10;    &lt;ColorType&gt;Border&lt;/ColorType&gt;&#10;    &lt;Index&gt;26&lt;/Index&gt;&#10;  &lt;/ColorCatalogItem&gt;&#10;  &lt;ColorCatalogItem&gt;&#10;    &lt;Argb&gt;-660757&lt;/Argb&gt;&#10;    &lt;ColorType&gt;Fill&lt;/ColorType&gt;&#10;    &lt;Index&gt;26&lt;/Index&gt;&#10;  &lt;/ColorCatalogItem&gt;&#10;&lt;/ArrayOfColorCatalogItem&gt;"/>
  <p:tag name="THINKCELLPRESENTATIONDONOTDELETE" val="&lt;?xml version=&quot;1.0&quot; encoding=&quot;UTF-16&quot; standalone=&quot;yes&quot;?&gt;&lt;root reqver=&quot;23045&quot;&gt;&lt;version val=&quot;2416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oA2hKxu0M0O2B_j787tI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I36pX10mkt9qXEX2Eo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QSmu_K_.UWMs314dafX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ygbGGmckCudesUzWz5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0dHVUc7EGhO0CHOTbwF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0CICx8TUuSlFqga0GE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rI2piteUWs1UpqlnKl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CkpGtZdkaCETo_VIfg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H.DgTHm7AUaD8YhUCQlxwA"/>
</p:tagLst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5">
  <a:themeElements>
    <a:clrScheme name="LSB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EDFE7"/>
      </a:accent1>
      <a:accent2>
        <a:srgbClr val="8CC742"/>
      </a:accent2>
      <a:accent3>
        <a:srgbClr val="FFAE18"/>
      </a:accent3>
      <a:accent4>
        <a:srgbClr val="049536"/>
      </a:accent4>
      <a:accent5>
        <a:srgbClr val="FF6600"/>
      </a:accent5>
      <a:accent6>
        <a:srgbClr val="808080"/>
      </a:accent6>
      <a:hlink>
        <a:srgbClr val="FFAE18"/>
      </a:hlink>
      <a:folHlink>
        <a:srgbClr val="04953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4F5F1344F21444988A17FE41FDB3FD" ma:contentTypeVersion="1" ma:contentTypeDescription="Создание документа." ma:contentTypeScope="" ma:versionID="932db2bf9845bf272b24e8e9fd3209df">
  <xsd:schema xmlns:xsd="http://www.w3.org/2001/XMLSchema" xmlns:xs="http://www.w3.org/2001/XMLSchema" xmlns:p="http://schemas.microsoft.com/office/2006/metadata/properties" xmlns:ns2="60c7483e-253d-49f9-a26e-2e7161b0532e" targetNamespace="http://schemas.microsoft.com/office/2006/metadata/properties" ma:root="true" ma:fieldsID="75f93dc27944ea2a730c689a3e5a17fb" ns2:_="">
    <xsd:import namespace="60c7483e-253d-49f9-a26e-2e7161b053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483e-253d-49f9-a26e-2e7161b053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0c7483e-253d-49f9-a26e-2e7161b0532e">XR7XJM64UM74-3-13</_dlc_DocId>
    <_dlc_DocIdUrl xmlns="60c7483e-253d-49f9-a26e-2e7161b0532e">
      <Url>http://tmn1-ws02/_layouts/15/DocIdRedir.aspx?ID=XR7XJM64UM74-3-13</Url>
      <Description>XR7XJM64UM74-3-13</Description>
    </_dlc_DocIdUrl>
  </documentManagement>
</p:properties>
</file>

<file path=customXml/itemProps1.xml><?xml version="1.0" encoding="utf-8"?>
<ds:datastoreItem xmlns:ds="http://schemas.openxmlformats.org/officeDocument/2006/customXml" ds:itemID="{D5DD918F-680D-40D1-8B4E-D648288D61A0}"/>
</file>

<file path=customXml/itemProps2.xml><?xml version="1.0" encoding="utf-8"?>
<ds:datastoreItem xmlns:ds="http://schemas.openxmlformats.org/officeDocument/2006/customXml" ds:itemID="{247BC4EB-C280-4A75-B7F9-E206C11A53C5}"/>
</file>

<file path=customXml/itemProps3.xml><?xml version="1.0" encoding="utf-8"?>
<ds:datastoreItem xmlns:ds="http://schemas.openxmlformats.org/officeDocument/2006/customXml" ds:itemID="{66831A5F-533E-4682-AB2A-56DD2C508223}"/>
</file>

<file path=customXml/itemProps4.xml><?xml version="1.0" encoding="utf-8"?>
<ds:datastoreItem xmlns:ds="http://schemas.openxmlformats.org/officeDocument/2006/customXml" ds:itemID="{05549A78-C644-45D5-A22C-9CB544C7D7D0}"/>
</file>

<file path=docProps/app.xml><?xml version="1.0" encoding="utf-8"?>
<Properties xmlns="http://schemas.openxmlformats.org/officeDocument/2006/extended-properties" xmlns:vt="http://schemas.openxmlformats.org/officeDocument/2006/docPropsVTypes">
  <TotalTime>97318</TotalTime>
  <Words>399</Words>
  <Application>Microsoft Office PowerPoint</Application>
  <PresentationFormat>Экран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1_Специальное оформление</vt:lpstr>
      <vt:lpstr>5_Тема5</vt:lpstr>
      <vt:lpstr>think-cell Slide</vt:lpstr>
      <vt:lpstr>Презентация PowerPoint</vt:lpstr>
      <vt:lpstr>План-график первого этапа внедрения</vt:lpstr>
      <vt:lpstr>Пример инициативы</vt:lpstr>
      <vt:lpstr>Пример инициативы</vt:lpstr>
      <vt:lpstr>Пример инициативы</vt:lpstr>
      <vt:lpstr>Пример инициативы</vt:lpstr>
      <vt:lpstr>Пример инициативы</vt:lpstr>
      <vt:lpstr>Функционал нового подразделения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Muzyukina Arina</dc:creator>
  <cp:lastModifiedBy>Постников Андрей Александрович</cp:lastModifiedBy>
  <cp:revision>1994</cp:revision>
  <cp:lastPrinted>2016-12-09T06:49:29Z</cp:lastPrinted>
  <dcterms:created xsi:type="dcterms:W3CDTF">2015-05-25T13:23:46Z</dcterms:created>
  <dcterms:modified xsi:type="dcterms:W3CDTF">2017-02-20T10:08:35Z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0x010100A04F5F1344F21444988A17FE41FDB3FD</vt:lpwstr>
  </property>
  <property fmtid="{D5CDD505-2E9C-101B-9397-08002B2CF9AE}" pid="3" name="_dlc_DocIdItemGuid">
    <vt:lpwstr>0042387e-7e60-4fa0-8f09-f496e957ebf6</vt:lpwstr>
  </property>
</Properties>
</file>